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Lst>
  <p:notesMasterIdLst>
    <p:notesMasterId r:id="rId14"/>
  </p:notesMasterIdLst>
  <p:sldIdLst>
    <p:sldId id="398" r:id="rId12"/>
    <p:sldId id="258" r:id="rId13"/>
    <p:sldId id="259" r:id="rId15"/>
    <p:sldId id="260" r:id="rId16"/>
    <p:sldId id="262" r:id="rId17"/>
    <p:sldId id="261" r:id="rId18"/>
    <p:sldId id="300" r:id="rId19"/>
    <p:sldId id="395" r:id="rId20"/>
    <p:sldId id="264" r:id="rId21"/>
    <p:sldId id="265" r:id="rId22"/>
    <p:sldId id="266" r:id="rId23"/>
    <p:sldId id="267" r:id="rId24"/>
    <p:sldId id="268" r:id="rId25"/>
    <p:sldId id="359" r:id="rId26"/>
    <p:sldId id="411" r:id="rId27"/>
    <p:sldId id="447" r:id="rId28"/>
    <p:sldId id="362" r:id="rId29"/>
    <p:sldId id="412" r:id="rId30"/>
    <p:sldId id="413" r:id="rId31"/>
    <p:sldId id="273" r:id="rId32"/>
    <p:sldId id="448" r:id="rId33"/>
    <p:sldId id="449" r:id="rId34"/>
    <p:sldId id="275" r:id="rId35"/>
    <p:sldId id="278" r:id="rId36"/>
    <p:sldId id="276" r:id="rId37"/>
    <p:sldId id="433" r:id="rId38"/>
    <p:sldId id="434" r:id="rId39"/>
    <p:sldId id="435" r:id="rId40"/>
    <p:sldId id="277" r:id="rId41"/>
    <p:sldId id="279" r:id="rId42"/>
    <p:sldId id="280" r:id="rId43"/>
    <p:sldId id="363" r:id="rId44"/>
    <p:sldId id="284" r:id="rId45"/>
    <p:sldId id="365" r:id="rId46"/>
    <p:sldId id="286" r:id="rId47"/>
    <p:sldId id="429" r:id="rId48"/>
    <p:sldId id="436" r:id="rId49"/>
    <p:sldId id="407" r:id="rId50"/>
    <p:sldId id="301" r:id="rId51"/>
    <p:sldId id="373" r:id="rId52"/>
    <p:sldId id="375" r:id="rId53"/>
    <p:sldId id="376" r:id="rId54"/>
    <p:sldId id="377" r:id="rId55"/>
    <p:sldId id="380" r:id="rId56"/>
    <p:sldId id="381" r:id="rId57"/>
    <p:sldId id="382" r:id="rId58"/>
    <p:sldId id="437" r:id="rId59"/>
    <p:sldId id="401" r:id="rId60"/>
    <p:sldId id="402" r:id="rId61"/>
    <p:sldId id="386" r:id="rId62"/>
    <p:sldId id="403" r:id="rId63"/>
    <p:sldId id="404" r:id="rId64"/>
    <p:sldId id="389" r:id="rId65"/>
    <p:sldId id="405" r:id="rId66"/>
    <p:sldId id="406" r:id="rId67"/>
    <p:sldId id="392" r:id="rId68"/>
    <p:sldId id="451" r:id="rId69"/>
    <p:sldId id="314" r:id="rId70"/>
    <p:sldId id="315" r:id="rId71"/>
    <p:sldId id="348" r:id="rId72"/>
    <p:sldId id="350" r:id="rId73"/>
    <p:sldId id="349" r:id="rId74"/>
    <p:sldId id="396" r:id="rId75"/>
    <p:sldId id="319" r:id="rId76"/>
    <p:sldId id="320" r:id="rId77"/>
    <p:sldId id="321" r:id="rId78"/>
    <p:sldId id="351" r:id="rId79"/>
    <p:sldId id="394" r:id="rId80"/>
    <p:sldId id="324" r:id="rId81"/>
    <p:sldId id="352" r:id="rId82"/>
    <p:sldId id="327" r:id="rId83"/>
    <p:sldId id="397" r:id="rId84"/>
    <p:sldId id="328" r:id="rId85"/>
    <p:sldId id="330" r:id="rId86"/>
    <p:sldId id="331" r:id="rId87"/>
    <p:sldId id="353" r:id="rId88"/>
    <p:sldId id="333" r:id="rId89"/>
    <p:sldId id="335" r:id="rId90"/>
    <p:sldId id="450" r:id="rId91"/>
    <p:sldId id="336" r:id="rId92"/>
    <p:sldId id="441" r:id="rId93"/>
    <p:sldId id="443" r:id="rId94"/>
    <p:sldId id="440" r:id="rId95"/>
    <p:sldId id="442" r:id="rId96"/>
    <p:sldId id="444" r:id="rId97"/>
    <p:sldId id="337" r:id="rId98"/>
    <p:sldId id="338" r:id="rId99"/>
    <p:sldId id="342" r:id="rId100"/>
    <p:sldId id="445" r:id="rId101"/>
    <p:sldId id="446" r:id="rId102"/>
    <p:sldId id="347" r:id="rId103"/>
  </p:sldIdLst>
  <p:sldSz cx="9144000" cy="6858000" type="screen4x3"/>
  <p:notesSz cx="6858000" cy="9144000"/>
  <p:embeddedFontLst>
    <p:embeddedFont>
      <p:font typeface="Arial Unicode MS" panose="020B0604020202020204" pitchFamily="34" charset="-122"/>
      <p:regular r:id="rId107"/>
    </p:embeddedFont>
    <p:embeddedFont>
      <p:font typeface="Gulim" panose="020B0600000101010101" pitchFamily="34" charset="-127"/>
      <p:regular r:id="rId108"/>
    </p:embeddedFont>
    <p:embeddedFont>
      <p:font typeface="Comic Sans MS" panose="030F0702030302020204" pitchFamily="66" charset="0"/>
      <p:regular r:id="rId109"/>
      <p:bold r:id="rId110"/>
      <p:italic r:id="rId111"/>
      <p:boldItalic r:id="rId112"/>
    </p:embeddedFont>
    <p:embeddedFont>
      <p:font typeface="Cooper Black" panose="0208090404030B020404"/>
      <p:regular r:id="rId113"/>
    </p:embeddedFont>
    <p:embeddedFont>
      <p:font typeface="Cooper Black" panose="0208090404030B020404" pitchFamily="18" charset="0"/>
      <p:regular r:id="rId114"/>
    </p:embeddedFont>
    <p:embeddedFont>
      <p:font typeface="Haettenschweiler" panose="020B0706040902060204" pitchFamily="34" charset="0"/>
      <p:regular r:id="rId115"/>
    </p:embeddedFont>
    <p:embeddedFont>
      <p:font typeface="Cambria Math" panose="02040503050406030204" pitchFamily="-112" charset="0"/>
      <p:regular r:id="rId116"/>
    </p:embeddedFont>
    <p:embeddedFont>
      <p:font typeface="Tempus Sans ITC" panose="04020404030D07020202" pitchFamily="82" charset="0"/>
      <p:regular r:id="rId117"/>
    </p:embeddedFont>
    <p:embeddedFont>
      <p:font typeface="楷体_GB2312" panose="02010609030101010101" pitchFamily="49" charset="-122"/>
      <p:regular r:id="rId118"/>
    </p:embeddedFont>
    <p:embeddedFont>
      <p:font typeface="Calibri" panose="020F0502020204030204" charset="0"/>
      <p:regular r:id="rId119"/>
      <p:bold r:id="rId120"/>
      <p:italic r:id="rId121"/>
      <p:boldItalic r:id="rId122"/>
    </p:embeddedFont>
    <p:embeddedFont>
      <p:font typeface="华文楷体" panose="02010600040101010101" pitchFamily="2" charset="-122"/>
      <p:regular r:id="rId123"/>
    </p:embeddedFont>
    <p:embeddedFont>
      <p:font typeface="华文行楷" panose="02010800040101010101" pitchFamily="2" charset="-122"/>
      <p:regular r:id="rId124"/>
    </p:embeddedFont>
    <p:embeddedFont>
      <p:font typeface="楷体_GB2312" panose="02010609030101010101" charset="0"/>
      <p:regular r:id="rId125"/>
    </p:embeddedFont>
    <p:embeddedFont>
      <p:font typeface="PMingLiU" panose="02020500000000000000" pitchFamily="18" charset="-120"/>
      <p:regular r:id="rId126"/>
    </p:embeddedFont>
    <p:embeddedFont>
      <p:font typeface="华文新魏" panose="02010800040101010101" charset="-122"/>
      <p:regular r:id="rId127"/>
    </p:embeddedFont>
    <p:embeddedFont>
      <p:font typeface="楷体" panose="02010609060101010101" charset="-122"/>
      <p:regular r:id="rId128"/>
    </p:embeddedFont>
    <p:embeddedFont>
      <p:font typeface="Calibri" panose="020F0502020204030204"/>
      <p:regular r:id="rId129"/>
      <p:bold r:id="rId130"/>
      <p:italic r:id="rId131"/>
      <p:boldItalic r:id="rId132"/>
    </p:embeddedFont>
    <p:embeddedFont>
      <p:font typeface="华文彩云" panose="02010800040101010101" charset="-122"/>
      <p:regular r:id="rId1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FF6600"/>
    <a:srgbClr val="663300"/>
    <a:srgbClr val="B40000"/>
    <a:srgbClr val="F1F5E7"/>
    <a:srgbClr val="2DC8FF"/>
    <a:srgbClr val="8E0000"/>
    <a:srgbClr val="71AE0E"/>
    <a:srgbClr val="FF9999"/>
    <a:srgbClr val="E2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248" autoAdjust="0"/>
    <p:restoredTop sz="94737" autoAdjust="0"/>
  </p:normalViewPr>
  <p:slideViewPr>
    <p:cSldViewPr snapToObjects="1">
      <p:cViewPr>
        <p:scale>
          <a:sx n="75" d="100"/>
          <a:sy n="75" d="100"/>
        </p:scale>
        <p:origin x="-1314" y="-324"/>
      </p:cViewPr>
      <p:guideLst>
        <p:guide orient="horz" pos="2160"/>
        <p:guide pos="2880"/>
      </p:guideLst>
    </p:cSldViewPr>
  </p:slideViewPr>
  <p:notesTextViewPr>
    <p:cViewPr>
      <p:scale>
        <a:sx n="100" d="100"/>
        <a:sy n="100" d="100"/>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7.xml"/><Relationship Id="rId98" Type="http://schemas.openxmlformats.org/officeDocument/2006/relationships/slide" Target="slides/slide86.xml"/><Relationship Id="rId97" Type="http://schemas.openxmlformats.org/officeDocument/2006/relationships/slide" Target="slides/slide85.xml"/><Relationship Id="rId96" Type="http://schemas.openxmlformats.org/officeDocument/2006/relationships/slide" Target="slides/slide84.xml"/><Relationship Id="rId95" Type="http://schemas.openxmlformats.org/officeDocument/2006/relationships/slide" Target="slides/slide83.xml"/><Relationship Id="rId94" Type="http://schemas.openxmlformats.org/officeDocument/2006/relationships/slide" Target="slides/slide82.xml"/><Relationship Id="rId93" Type="http://schemas.openxmlformats.org/officeDocument/2006/relationships/slide" Target="slides/slide81.xml"/><Relationship Id="rId92" Type="http://schemas.openxmlformats.org/officeDocument/2006/relationships/slide" Target="slides/slide80.xml"/><Relationship Id="rId91" Type="http://schemas.openxmlformats.org/officeDocument/2006/relationships/slide" Target="slides/slide79.xml"/><Relationship Id="rId90" Type="http://schemas.openxmlformats.org/officeDocument/2006/relationships/slide" Target="slides/slide78.xml"/><Relationship Id="rId9" Type="http://schemas.openxmlformats.org/officeDocument/2006/relationships/slideMaster" Target="slideMasters/slideMaster8.xml"/><Relationship Id="rId89" Type="http://schemas.openxmlformats.org/officeDocument/2006/relationships/slide" Target="slides/slide77.xml"/><Relationship Id="rId88" Type="http://schemas.openxmlformats.org/officeDocument/2006/relationships/slide" Target="slides/slide76.xml"/><Relationship Id="rId87" Type="http://schemas.openxmlformats.org/officeDocument/2006/relationships/slide" Target="slides/slide75.xml"/><Relationship Id="rId86" Type="http://schemas.openxmlformats.org/officeDocument/2006/relationships/slide" Target="slides/slide74.xml"/><Relationship Id="rId85" Type="http://schemas.openxmlformats.org/officeDocument/2006/relationships/slide" Target="slides/slide73.xml"/><Relationship Id="rId84" Type="http://schemas.openxmlformats.org/officeDocument/2006/relationships/slide" Target="slides/slide72.xml"/><Relationship Id="rId83" Type="http://schemas.openxmlformats.org/officeDocument/2006/relationships/slide" Target="slides/slide71.xml"/><Relationship Id="rId82" Type="http://schemas.openxmlformats.org/officeDocument/2006/relationships/slide" Target="slides/slide70.xml"/><Relationship Id="rId81" Type="http://schemas.openxmlformats.org/officeDocument/2006/relationships/slide" Target="slides/slide69.xml"/><Relationship Id="rId80" Type="http://schemas.openxmlformats.org/officeDocument/2006/relationships/slide" Target="slides/slide68.xml"/><Relationship Id="rId8" Type="http://schemas.openxmlformats.org/officeDocument/2006/relationships/slideMaster" Target="slideMasters/slideMaster7.xml"/><Relationship Id="rId79" Type="http://schemas.openxmlformats.org/officeDocument/2006/relationships/slide" Target="slides/slide67.xml"/><Relationship Id="rId78" Type="http://schemas.openxmlformats.org/officeDocument/2006/relationships/slide" Target="slides/slide66.xml"/><Relationship Id="rId77" Type="http://schemas.openxmlformats.org/officeDocument/2006/relationships/slide" Target="slides/slide65.xml"/><Relationship Id="rId76" Type="http://schemas.openxmlformats.org/officeDocument/2006/relationships/slide" Target="slides/slide64.xml"/><Relationship Id="rId75" Type="http://schemas.openxmlformats.org/officeDocument/2006/relationships/slide" Target="slides/slide63.xml"/><Relationship Id="rId74" Type="http://schemas.openxmlformats.org/officeDocument/2006/relationships/slide" Target="slides/slide62.xml"/><Relationship Id="rId73" Type="http://schemas.openxmlformats.org/officeDocument/2006/relationships/slide" Target="slides/slide61.xml"/><Relationship Id="rId72" Type="http://schemas.openxmlformats.org/officeDocument/2006/relationships/slide" Target="slides/slide60.xml"/><Relationship Id="rId71" Type="http://schemas.openxmlformats.org/officeDocument/2006/relationships/slide" Target="slides/slide59.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notesMaster" Target="notesMasters/notesMaster1.xml"/><Relationship Id="rId133" Type="http://schemas.openxmlformats.org/officeDocument/2006/relationships/font" Target="fonts/font27.fntdata"/><Relationship Id="rId132" Type="http://schemas.openxmlformats.org/officeDocument/2006/relationships/font" Target="fonts/font26.fntdata"/><Relationship Id="rId131" Type="http://schemas.openxmlformats.org/officeDocument/2006/relationships/font" Target="fonts/font25.fntdata"/><Relationship Id="rId130" Type="http://schemas.openxmlformats.org/officeDocument/2006/relationships/font" Target="fonts/font24.fntdata"/><Relationship Id="rId13" Type="http://schemas.openxmlformats.org/officeDocument/2006/relationships/slide" Target="slides/slide2.xml"/><Relationship Id="rId129" Type="http://schemas.openxmlformats.org/officeDocument/2006/relationships/font" Target="fonts/font23.fntdata"/><Relationship Id="rId128" Type="http://schemas.openxmlformats.org/officeDocument/2006/relationships/font" Target="fonts/font22.fntdata"/><Relationship Id="rId127" Type="http://schemas.openxmlformats.org/officeDocument/2006/relationships/font" Target="fonts/font21.fntdata"/><Relationship Id="rId126" Type="http://schemas.openxmlformats.org/officeDocument/2006/relationships/font" Target="fonts/font20.fntdata"/><Relationship Id="rId125" Type="http://schemas.openxmlformats.org/officeDocument/2006/relationships/font" Target="fonts/font19.fntdata"/><Relationship Id="rId124" Type="http://schemas.openxmlformats.org/officeDocument/2006/relationships/font" Target="fonts/font18.fntdata"/><Relationship Id="rId123" Type="http://schemas.openxmlformats.org/officeDocument/2006/relationships/font" Target="fonts/font17.fntdata"/><Relationship Id="rId122" Type="http://schemas.openxmlformats.org/officeDocument/2006/relationships/font" Target="fonts/font16.fntdata"/><Relationship Id="rId121" Type="http://schemas.openxmlformats.org/officeDocument/2006/relationships/font" Target="fonts/font15.fntdata"/><Relationship Id="rId120" Type="http://schemas.openxmlformats.org/officeDocument/2006/relationships/font" Target="fonts/font14.fntdata"/><Relationship Id="rId12" Type="http://schemas.openxmlformats.org/officeDocument/2006/relationships/slide" Target="slides/slide1.xml"/><Relationship Id="rId119" Type="http://schemas.openxmlformats.org/officeDocument/2006/relationships/font" Target="fonts/font13.fntdata"/><Relationship Id="rId118" Type="http://schemas.openxmlformats.org/officeDocument/2006/relationships/font" Target="fonts/font12.fntdata"/><Relationship Id="rId117" Type="http://schemas.openxmlformats.org/officeDocument/2006/relationships/font" Target="fonts/font11.fntdata"/><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Master" Target="slideMasters/slideMaster10.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ln>
        </p:spPr>
      </p:sp>
      <p:sp>
        <p:nvSpPr>
          <p:cNvPr id="21197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E7F24BE-808F-457B-A722-CF20A209101D}" type="slidenum">
              <a:rPr lang="zh-CN" altLang="en-US"/>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ln>
        </p:spPr>
      </p:sp>
      <p:sp>
        <p:nvSpPr>
          <p:cNvPr id="23347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67BE9704-E3C8-466D-B02F-9208A4C9D880}"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意群提示字号小么？</a:t>
            </a:r>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框框有点多，页面不够简洁，下同</a:t>
            </a:r>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lgn="r" rtl="0"/>
            <a:fld id="{835421ED-5742-4DCC-9643-02C7D3C6BEE0}" type="slidenum">
              <a:rPr lang="zh-CN" altLang="en-US" sz="1200" kern="1200">
                <a:solidFill>
                  <a:prstClr val="black"/>
                </a:solidFill>
                <a:latin typeface="Calibri" panose="020F0502020204030204"/>
                <a:ea typeface="宋体" panose="02010600030101010101" pitchFamily="2" charset="-122"/>
                <a:cs typeface="+mn-cs"/>
              </a:rPr>
            </a:fld>
            <a:endParaRPr lang="zh-CN" altLang="en-US" sz="1200" kern="1200">
              <a:solidFill>
                <a:prstClr val="black"/>
              </a:solidFill>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lgn="r" rtl="0"/>
            <a:fld id="{835421ED-5742-4DCC-9643-02C7D3C6BEE0}" type="slidenum">
              <a:rPr lang="zh-CN" altLang="en-US" sz="1200" kern="1200">
                <a:solidFill>
                  <a:prstClr val="black"/>
                </a:solidFill>
                <a:latin typeface="Calibri" panose="020F0502020204030204"/>
                <a:ea typeface="宋体" panose="02010600030101010101" pitchFamily="2" charset="-122"/>
                <a:cs typeface="+mn-cs"/>
              </a:rPr>
            </a:fld>
            <a:endParaRPr lang="zh-CN" altLang="en-US" sz="1200" kern="1200">
              <a:solidFill>
                <a:prstClr val="black"/>
              </a:solidFill>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 Target="slide9.xml"/><Relationship Id="rId8" Type="http://schemas.openxmlformats.org/officeDocument/2006/relationships/image" Target="../media/image11.png"/><Relationship Id="rId7" Type="http://schemas.openxmlformats.org/officeDocument/2006/relationships/image" Target="../media/image22.jpeg"/><Relationship Id="rId6" Type="http://schemas.openxmlformats.org/officeDocument/2006/relationships/slide" Target="slide6.xml"/><Relationship Id="rId5" Type="http://schemas.microsoft.com/office/2007/relationships/hdphoto" Target="../media/hdphoto2.wdp"/><Relationship Id="rId4" Type="http://schemas.openxmlformats.org/officeDocument/2006/relationships/image" Target="../media/image14.png"/><Relationship Id="rId3" Type="http://schemas.openxmlformats.org/officeDocument/2006/relationships/image" Target="../media/image12.jpeg"/><Relationship Id="rId2" Type="http://schemas.openxmlformats.org/officeDocument/2006/relationships/slide" Target="slide8.xml"/><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slide" Target="slide9.xml"/><Relationship Id="rId8" Type="http://schemas.openxmlformats.org/officeDocument/2006/relationships/image" Target="../media/image11.png"/><Relationship Id="rId7" Type="http://schemas.openxmlformats.org/officeDocument/2006/relationships/image" Target="../media/image23.jpeg"/><Relationship Id="rId6" Type="http://schemas.openxmlformats.org/officeDocument/2006/relationships/image" Target="../media/image12.jpeg"/><Relationship Id="rId5" Type="http://schemas.openxmlformats.org/officeDocument/2006/relationships/slide" Target="slide8.xml"/><Relationship Id="rId4" Type="http://schemas.openxmlformats.org/officeDocument/2006/relationships/slide" Target="slide6.xml"/><Relationship Id="rId3" Type="http://schemas.microsoft.com/office/2007/relationships/hdphoto" Target="../media/hdphoto2.wdp"/><Relationship Id="rId2" Type="http://schemas.openxmlformats.org/officeDocument/2006/relationships/image" Target="../media/image14.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png"/><Relationship Id="rId7" Type="http://schemas.openxmlformats.org/officeDocument/2006/relationships/image" Target="../media/image25.jpeg"/><Relationship Id="rId6" Type="http://schemas.openxmlformats.org/officeDocument/2006/relationships/image" Target="../media/image12.jpeg"/><Relationship Id="rId5" Type="http://schemas.openxmlformats.org/officeDocument/2006/relationships/slide" Target="slide2.xml"/><Relationship Id="rId4" Type="http://schemas.openxmlformats.org/officeDocument/2006/relationships/slide" Target="slide17.xml"/><Relationship Id="rId3" Type="http://schemas.openxmlformats.org/officeDocument/2006/relationships/slide" Target="slide13.xml"/><Relationship Id="rId2" Type="http://schemas.openxmlformats.org/officeDocument/2006/relationships/image" Target="../media/image24.png"/><Relationship Id="rId10" Type="http://schemas.openxmlformats.org/officeDocument/2006/relationships/notesSlide" Target="../notesSlides/notesSlide9.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12.jpeg"/><Relationship Id="rId2" Type="http://schemas.openxmlformats.org/officeDocument/2006/relationships/slide" Target="slide1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 Target="slide12.xml"/></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slide" Target="slide3.xml"/><Relationship Id="rId7" Type="http://schemas.openxmlformats.org/officeDocument/2006/relationships/image" Target="../media/image7.png"/><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slide" Target="slide20.xml"/><Relationship Id="rId3" Type="http://schemas.openxmlformats.org/officeDocument/2006/relationships/image" Target="../media/image5.png"/><Relationship Id="rId2" Type="http://schemas.openxmlformats.org/officeDocument/2006/relationships/slide" Target="slide71.xml"/><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image" Target="../media/image9.jpeg"/><Relationship Id="rId10" Type="http://schemas.openxmlformats.org/officeDocument/2006/relationships/slide" Target="slide80.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jpeg"/><Relationship Id="rId7" Type="http://schemas.openxmlformats.org/officeDocument/2006/relationships/image" Target="../media/image12.jpeg"/><Relationship Id="rId6" Type="http://schemas.openxmlformats.org/officeDocument/2006/relationships/slide" Target="slide2.xml"/><Relationship Id="rId5" Type="http://schemas.openxmlformats.org/officeDocument/2006/relationships/slide" Target="slide63.xml"/><Relationship Id="rId4" Type="http://schemas.openxmlformats.org/officeDocument/2006/relationships/slide" Target="slide38.xml"/><Relationship Id="rId3" Type="http://schemas.openxmlformats.org/officeDocument/2006/relationships/slide" Target="slide21.xml"/><Relationship Id="rId2" Type="http://schemas.openxmlformats.org/officeDocument/2006/relationships/image" Target="../media/image30.png"/><Relationship Id="rId10" Type="http://schemas.openxmlformats.org/officeDocument/2006/relationships/notesSlide" Target="../notesSlides/notesSlide14.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7.jpeg"/><Relationship Id="rId2" Type="http://schemas.openxmlformats.org/officeDocument/2006/relationships/slide" Target="slide6.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jpeg"/><Relationship Id="rId6" Type="http://schemas.openxmlformats.org/officeDocument/2006/relationships/slide" Target="slide2.xml"/><Relationship Id="rId5" Type="http://schemas.openxmlformats.org/officeDocument/2006/relationships/slide" Target="slide8.xml"/><Relationship Id="rId4" Type="http://schemas.openxmlformats.org/officeDocument/2006/relationships/slide" Target="slide4.xml"/><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media" Target="file:///C:\Documents%20and%20Settings\hanyunong.FLTRP\&#26700;&#38754;\B3U1\Unit%201%20Section%20B\Para23%20Unit%201%20Text%20B.mp3" TargetMode="External"/><Relationship Id="rId4" Type="http://schemas.openxmlformats.org/officeDocument/2006/relationships/audio" Target="file:///C:\Documents%20and%20Settings\hanyunong.FLTRP\&#26700;&#38754;\B3U1\Unit%201%20Section%20B\Para23%20Unit%201%20Text%20B.mp3" TargetMode="Externa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12.jpeg"/><Relationship Id="rId2" Type="http://schemas.openxmlformats.org/officeDocument/2006/relationships/slide" Target="slide20.xml"/><Relationship Id="rId1" Type="http://schemas.openxmlformats.org/officeDocument/2006/relationships/image" Target="../media/image39.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slide" Target="slide3.xml"/><Relationship Id="rId7" Type="http://schemas.openxmlformats.org/officeDocument/2006/relationships/image" Target="../media/image15.jpeg"/><Relationship Id="rId6" Type="http://schemas.openxmlformats.org/officeDocument/2006/relationships/slide" Target="slide7.xml"/><Relationship Id="rId5" Type="http://schemas.microsoft.com/office/2007/relationships/hdphoto" Target="../media/hdphoto2.wdp"/><Relationship Id="rId4" Type="http://schemas.openxmlformats.org/officeDocument/2006/relationships/image" Target="../media/image14.png"/><Relationship Id="rId3" Type="http://schemas.openxmlformats.org/officeDocument/2006/relationships/slide" Target="slide6.xml"/><Relationship Id="rId2" Type="http://schemas.openxmlformats.org/officeDocument/2006/relationships/image" Target="../media/image13.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slide" Target="slide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slide" Target="slide50.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image" Target="../media/image40.png"/><Relationship Id="rId3" Type="http://schemas.openxmlformats.org/officeDocument/2006/relationships/image" Target="../media/image12.jpeg"/><Relationship Id="rId2" Type="http://schemas.openxmlformats.org/officeDocument/2006/relationships/slide" Target="slide20.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slide" Target="slide4.xml"/><Relationship Id="rId2" Type="http://schemas.openxmlformats.org/officeDocument/2006/relationships/image" Target="../media/image16.png"/><Relationship Id="rId1" Type="http://schemas.openxmlformats.org/officeDocument/2006/relationships/hyperlink" Target="What%20leads%20to%20success_&#26631;&#28165;.avi" TargetMode="Externa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image" Target="../media/image40.png"/><Relationship Id="rId3" Type="http://schemas.openxmlformats.org/officeDocument/2006/relationships/image" Target="../media/image12.jpeg"/><Relationship Id="rId2" Type="http://schemas.openxmlformats.org/officeDocument/2006/relationships/slide" Target="slide20.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image" Target="../media/image40.png"/><Relationship Id="rId3" Type="http://schemas.openxmlformats.org/officeDocument/2006/relationships/image" Target="../media/image12.jpeg"/><Relationship Id="rId2" Type="http://schemas.openxmlformats.org/officeDocument/2006/relationships/slide" Target="slide20.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0.xml"/><Relationship Id="rId2" Type="http://schemas.openxmlformats.org/officeDocument/2006/relationships/image" Target="../media/image40.pn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50.xml"/><Relationship Id="rId1" Type="http://schemas.openxmlformats.org/officeDocument/2006/relationships/image" Target="../media/image40.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slide" Target="slide50.xml"/><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image" Target="../media/image43.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jpeg"/><Relationship Id="rId7" Type="http://schemas.openxmlformats.org/officeDocument/2006/relationships/slide" Target="slide4.xml"/><Relationship Id="rId6" Type="http://schemas.openxmlformats.org/officeDocument/2006/relationships/image" Target="../media/image17.jpeg"/><Relationship Id="rId5" Type="http://schemas.openxmlformats.org/officeDocument/2006/relationships/image" Target="../media/image15.jpeg"/><Relationship Id="rId4" Type="http://schemas.openxmlformats.org/officeDocument/2006/relationships/slide" Target="slide6.xml"/><Relationship Id="rId3" Type="http://schemas.microsoft.com/office/2007/relationships/hdphoto" Target="../media/hdphoto2.wdp"/><Relationship Id="rId2" Type="http://schemas.openxmlformats.org/officeDocument/2006/relationships/image" Target="../media/image14.png"/><Relationship Id="rId10" Type="http://schemas.openxmlformats.org/officeDocument/2006/relationships/notesSlide" Target="../notesSlides/notesSlide3.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slide" Target="slide50.xml"/><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image" Target="../media/image43.jpe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slide" Target="slide50.xml"/><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image" Target="../media/image43.jpe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40.png"/><Relationship Id="rId4" Type="http://schemas.openxmlformats.org/officeDocument/2006/relationships/image" Target="../media/image44.jpeg"/><Relationship Id="rId3" Type="http://schemas.openxmlformats.org/officeDocument/2006/relationships/image" Target="../media/image12.jpeg"/><Relationship Id="rId2" Type="http://schemas.openxmlformats.org/officeDocument/2006/relationships/slide" Target="slide20.xml"/><Relationship Id="rId1" Type="http://schemas.openxmlformats.org/officeDocument/2006/relationships/image" Target="../media/image43.jpe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46.png"/><Relationship Id="rId7" Type="http://schemas.openxmlformats.org/officeDocument/2006/relationships/slide" Target="slide67.xml"/><Relationship Id="rId6" Type="http://schemas.openxmlformats.org/officeDocument/2006/relationships/slide" Target="slide76.xml"/><Relationship Id="rId5" Type="http://schemas.openxmlformats.org/officeDocument/2006/relationships/image" Target="../media/image40.png"/><Relationship Id="rId4" Type="http://schemas.openxmlformats.org/officeDocument/2006/relationships/slide" Target="slide66.xml"/><Relationship Id="rId3" Type="http://schemas.openxmlformats.org/officeDocument/2006/relationships/slide" Target="slide65.xml"/><Relationship Id="rId2" Type="http://schemas.openxmlformats.org/officeDocument/2006/relationships/image" Target="../media/image45.png"/><Relationship Id="rId10" Type="http://schemas.openxmlformats.org/officeDocument/2006/relationships/notesSlide" Target="../notesSlides/notesSlide45.xml"/><Relationship Id="rId1"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0.png"/><Relationship Id="rId4" Type="http://schemas.openxmlformats.org/officeDocument/2006/relationships/slide" Target="slide6.xml"/><Relationship Id="rId3" Type="http://schemas.openxmlformats.org/officeDocument/2006/relationships/image" Target="../media/image47.png"/><Relationship Id="rId2" Type="http://schemas.openxmlformats.org/officeDocument/2006/relationships/image" Target="../media/image12.jpeg"/><Relationship Id="rId1" Type="http://schemas.openxmlformats.org/officeDocument/2006/relationships/slide" Target="slide63.xml"/></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0.png"/><Relationship Id="rId4" Type="http://schemas.openxmlformats.org/officeDocument/2006/relationships/slide" Target="slide6.xml"/><Relationship Id="rId3" Type="http://schemas.openxmlformats.org/officeDocument/2006/relationships/image" Target="../media/image33.png"/><Relationship Id="rId2" Type="http://schemas.openxmlformats.org/officeDocument/2006/relationships/image" Target="../media/image12.jpeg"/><Relationship Id="rId1" Type="http://schemas.openxmlformats.org/officeDocument/2006/relationships/slide" Target="slide63.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0.png"/><Relationship Id="rId4" Type="http://schemas.openxmlformats.org/officeDocument/2006/relationships/image" Target="../media/image12.jpeg"/><Relationship Id="rId3" Type="http://schemas.openxmlformats.org/officeDocument/2006/relationships/slide" Target="slide63.xml"/><Relationship Id="rId2" Type="http://schemas.openxmlformats.org/officeDocument/2006/relationships/slide" Target="slide6.xml"/><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35.xml"/><Relationship Id="rId5" Type="http://schemas.openxmlformats.org/officeDocument/2006/relationships/slide" Target="slide76.xml"/><Relationship Id="rId4" Type="http://schemas.openxmlformats.org/officeDocument/2006/relationships/image" Target="../media/image40.png"/><Relationship Id="rId3" Type="http://schemas.openxmlformats.org/officeDocument/2006/relationships/image" Target="../media/image49.jpeg"/><Relationship Id="rId2" Type="http://schemas.openxmlformats.org/officeDocument/2006/relationships/image" Target="../media/image12.jpeg"/><Relationship Id="rId1" Type="http://schemas.openxmlformats.org/officeDocument/2006/relationships/slide" Target="slide20.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68.xml"/><Relationship Id="rId5" Type="http://schemas.openxmlformats.org/officeDocument/2006/relationships/slide" Target="slide76.xml"/><Relationship Id="rId4" Type="http://schemas.openxmlformats.org/officeDocument/2006/relationships/image" Target="../media/image40.png"/><Relationship Id="rId3" Type="http://schemas.openxmlformats.org/officeDocument/2006/relationships/slide" Target="slide70.xml"/><Relationship Id="rId2" Type="http://schemas.openxmlformats.org/officeDocument/2006/relationships/image" Target="../media/image45.png"/><Relationship Id="rId1" Type="http://schemas.openxmlformats.org/officeDocument/2006/relationships/slide" Target="slide69.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0.png"/><Relationship Id="rId4" Type="http://schemas.openxmlformats.org/officeDocument/2006/relationships/image" Target="../media/image12.jpeg"/><Relationship Id="rId3" Type="http://schemas.openxmlformats.org/officeDocument/2006/relationships/slide" Target="slide68.xml"/><Relationship Id="rId2" Type="http://schemas.openxmlformats.org/officeDocument/2006/relationships/slide" Target="slide6.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slide" Target="slide4.xml"/><Relationship Id="rId4" Type="http://schemas.openxmlformats.org/officeDocument/2006/relationships/slide" Target="slide6.xml"/><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image" Target="../media/image15.jpeg"/></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46.xml"/><Relationship Id="rId7" Type="http://schemas.openxmlformats.org/officeDocument/2006/relationships/slide" Target="slide76.xml"/><Relationship Id="rId6" Type="http://schemas.openxmlformats.org/officeDocument/2006/relationships/image" Target="../media/image40.png"/><Relationship Id="rId5" Type="http://schemas.openxmlformats.org/officeDocument/2006/relationships/image" Target="../media/image50.jpeg"/><Relationship Id="rId4" Type="http://schemas.openxmlformats.org/officeDocument/2006/relationships/image" Target="../media/image12.jpeg"/><Relationship Id="rId3" Type="http://schemas.openxmlformats.org/officeDocument/2006/relationships/slide" Target="slide67.xml"/><Relationship Id="rId2" Type="http://schemas.openxmlformats.org/officeDocument/2006/relationships/slide" Target="slide6.xml"/><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2.xml"/><Relationship Id="rId7" Type="http://schemas.openxmlformats.org/officeDocument/2006/relationships/image" Target="../media/image51.jpeg"/><Relationship Id="rId6" Type="http://schemas.openxmlformats.org/officeDocument/2006/relationships/image" Target="../media/image12.jpeg"/><Relationship Id="rId5" Type="http://schemas.openxmlformats.org/officeDocument/2006/relationships/slide" Target="slide2.xml"/><Relationship Id="rId4" Type="http://schemas.openxmlformats.org/officeDocument/2006/relationships/slide" Target="slide75.xml"/><Relationship Id="rId3" Type="http://schemas.openxmlformats.org/officeDocument/2006/relationships/slide" Target="slide72.xml"/><Relationship Id="rId2" Type="http://schemas.openxmlformats.org/officeDocument/2006/relationships/image" Target="../media/image24.png"/><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90.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slide" Target="slide74.xml"/><Relationship Id="rId2" Type="http://schemas.openxmlformats.org/officeDocument/2006/relationships/image" Target="../media/image52.png"/><Relationship Id="rId1" Type="http://schemas.openxmlformats.org/officeDocument/2006/relationships/slide" Target="slide73.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12.jpeg"/><Relationship Id="rId1" Type="http://schemas.openxmlformats.org/officeDocument/2006/relationships/slide" Target="slide72.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2.jpeg"/><Relationship Id="rId3" Type="http://schemas.openxmlformats.org/officeDocument/2006/relationships/slide" Target="slide72.xml"/><Relationship Id="rId2" Type="http://schemas.openxmlformats.org/officeDocument/2006/relationships/slide" Target="slide6.xml"/><Relationship Id="rId1" Type="http://schemas.openxmlformats.org/officeDocument/2006/relationships/image" Target="../media/image53.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12.jpeg"/><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image" Target="../media/image55.jpe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57.xml"/><Relationship Id="rId5" Type="http://schemas.openxmlformats.org/officeDocument/2006/relationships/image" Target="../media/image57.png"/><Relationship Id="rId4" Type="http://schemas.openxmlformats.org/officeDocument/2006/relationships/slide" Target="slide78.xml"/><Relationship Id="rId3" Type="http://schemas.openxmlformats.org/officeDocument/2006/relationships/image" Target="../media/image59.png"/><Relationship Id="rId2" Type="http://schemas.openxmlformats.org/officeDocument/2006/relationships/slide" Target="slide77.xml"/><Relationship Id="rId1" Type="http://schemas.openxmlformats.org/officeDocument/2006/relationships/image" Target="../media/image58.jpe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slide" Target="slide6.xml"/><Relationship Id="rId3" Type="http://schemas.openxmlformats.org/officeDocument/2006/relationships/image" Target="../media/image53.png"/><Relationship Id="rId2" Type="http://schemas.openxmlformats.org/officeDocument/2006/relationships/image" Target="../media/image12.jpeg"/><Relationship Id="rId1" Type="http://schemas.openxmlformats.org/officeDocument/2006/relationships/slide" Target="slide76.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79.xml"/><Relationship Id="rId3" Type="http://schemas.openxmlformats.org/officeDocument/2006/relationships/image" Target="../media/image57.png"/><Relationship Id="rId2" Type="http://schemas.openxmlformats.org/officeDocument/2006/relationships/slide" Target="slide6.xml"/><Relationship Id="rId1" Type="http://schemas.openxmlformats.org/officeDocument/2006/relationships/image" Target="../media/image53.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12.jpeg"/><Relationship Id="rId3" Type="http://schemas.openxmlformats.org/officeDocument/2006/relationships/slide" Target="slide71.xml"/><Relationship Id="rId2" Type="http://schemas.openxmlformats.org/officeDocument/2006/relationships/slide" Target="slide6.xml"/><Relationship Id="rId1" Type="http://schemas.openxmlformats.org/officeDocument/2006/relationships/image" Target="../media/image53.png"/></Relationships>
</file>

<file path=ppt/slides/_rels/slide8.xml.rels><?xml version="1.0" encoding="UTF-8" standalone="yes"?>
<Relationships xmlns="http://schemas.openxmlformats.org/package/2006/relationships"><Relationship Id="rId9" Type="http://schemas.openxmlformats.org/officeDocument/2006/relationships/slide" Target="slide11.xml"/><Relationship Id="rId8" Type="http://schemas.microsoft.com/office/2007/relationships/hdphoto" Target="../media/hdphoto3.wdp"/><Relationship Id="rId7" Type="http://schemas.openxmlformats.org/officeDocument/2006/relationships/image" Target="../media/image18.png"/><Relationship Id="rId6" Type="http://schemas.openxmlformats.org/officeDocument/2006/relationships/slide" Target="slide10.xml"/><Relationship Id="rId5" Type="http://schemas.microsoft.com/office/2007/relationships/hdphoto" Target="../media/hdphoto2.wdp"/><Relationship Id="rId4" Type="http://schemas.openxmlformats.org/officeDocument/2006/relationships/image" Target="../media/image14.png"/><Relationship Id="rId3" Type="http://schemas.openxmlformats.org/officeDocument/2006/relationships/slide" Target="slide9.xml"/><Relationship Id="rId2" Type="http://schemas.openxmlformats.org/officeDocument/2006/relationships/image" Target="../media/image12.jpeg"/><Relationship Id="rId13" Type="http://schemas.openxmlformats.org/officeDocument/2006/relationships/notesSlide" Target="../notesSlides/notesSlide5.xml"/><Relationship Id="rId12" Type="http://schemas.openxmlformats.org/officeDocument/2006/relationships/slideLayout" Target="../slideLayouts/slideLayout79.xml"/><Relationship Id="rId11" Type="http://schemas.openxmlformats.org/officeDocument/2006/relationships/image" Target="../media/image19.jpeg"/><Relationship Id="rId10" Type="http://schemas.openxmlformats.org/officeDocument/2006/relationships/image" Target="../media/image11.png"/><Relationship Id="rId1" Type="http://schemas.openxmlformats.org/officeDocument/2006/relationships/slide" Target="slide3.xml"/></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2.xml"/><Relationship Id="rId7" Type="http://schemas.openxmlformats.org/officeDocument/2006/relationships/image" Target="../media/image61.jpeg"/><Relationship Id="rId6" Type="http://schemas.openxmlformats.org/officeDocument/2006/relationships/image" Target="../media/image12.jpeg"/><Relationship Id="rId5" Type="http://schemas.openxmlformats.org/officeDocument/2006/relationships/slide" Target="slide2.xml"/><Relationship Id="rId4" Type="http://schemas.openxmlformats.org/officeDocument/2006/relationships/slide" Target="slide86.xml"/><Relationship Id="rId3" Type="http://schemas.openxmlformats.org/officeDocument/2006/relationships/slide" Target="slide81.xml"/><Relationship Id="rId2" Type="http://schemas.openxmlformats.org/officeDocument/2006/relationships/image" Target="../media/image60.png"/><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2.png"/><Relationship Id="rId1"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2.png"/><Relationship Id="rId1" Type="http://schemas.openxmlformats.org/officeDocument/2006/relationships/image" Target="../media/image60.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01.xml"/><Relationship Id="rId2" Type="http://schemas.openxmlformats.org/officeDocument/2006/relationships/image" Target="../media/image42.png"/><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2.png"/><Relationship Id="rId1"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1.xml"/><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62.jpe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12.jpeg"/><Relationship Id="rId1" Type="http://schemas.openxmlformats.org/officeDocument/2006/relationships/slide" Target="slide80.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64.jpeg"/><Relationship Id="rId1" Type="http://schemas.openxmlformats.org/officeDocument/2006/relationships/image" Target="../media/image63.jpe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64.jpeg"/><Relationship Id="rId1" Type="http://schemas.openxmlformats.org/officeDocument/2006/relationships/image" Target="../media/image65.jpeg"/></Relationships>
</file>

<file path=ppt/slides/_rels/slide9.xml.rels><?xml version="1.0" encoding="UTF-8" standalone="yes"?>
<Relationships xmlns="http://schemas.openxmlformats.org/package/2006/relationships"><Relationship Id="rId9" Type="http://schemas.openxmlformats.org/officeDocument/2006/relationships/slide" Target="slide9.xml"/><Relationship Id="rId8" Type="http://schemas.openxmlformats.org/officeDocument/2006/relationships/image" Target="../media/image11.png"/><Relationship Id="rId7" Type="http://schemas.openxmlformats.org/officeDocument/2006/relationships/image" Target="../media/image21.jpeg"/><Relationship Id="rId6" Type="http://schemas.openxmlformats.org/officeDocument/2006/relationships/slide" Target="slide6.xml"/><Relationship Id="rId5" Type="http://schemas.microsoft.com/office/2007/relationships/hdphoto" Target="../media/hdphoto2.wdp"/><Relationship Id="rId4" Type="http://schemas.openxmlformats.org/officeDocument/2006/relationships/image" Target="../media/image14.png"/><Relationship Id="rId3" Type="http://schemas.openxmlformats.org/officeDocument/2006/relationships/image" Target="../media/image12.jpeg"/><Relationship Id="rId2" Type="http://schemas.openxmlformats.org/officeDocument/2006/relationships/slide" Target="slide8.xml"/><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20.png"/></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0.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jpeg"/><Relationship Id="rId2" Type="http://schemas.openxmlformats.org/officeDocument/2006/relationships/image" Target="../media/image9.jpeg"/><Relationship Id="rId1"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descr="新视野大学ppt首页标题字-02.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5057"/>
            <a:ext cx="9144000" cy="1587229"/>
          </a:xfrm>
          <a:prstGeom prst="rect">
            <a:avLst/>
          </a:prstGeom>
        </p:spPr>
      </p:pic>
      <p:sp>
        <p:nvSpPr>
          <p:cNvPr id="11" name="Rectangle 10"/>
          <p:cNvSpPr/>
          <p:nvPr/>
        </p:nvSpPr>
        <p:spPr>
          <a:xfrm>
            <a:off x="0" y="990598"/>
            <a:ext cx="9144000" cy="54000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 name="Title 1"/>
          <p:cNvSpPr>
            <a:spLocks noGrp="1"/>
          </p:cNvSpPr>
          <p:nvPr>
            <p:ph type="title"/>
          </p:nvPr>
        </p:nvSpPr>
        <p:spPr>
          <a:xfrm>
            <a:off x="391269" y="2558496"/>
            <a:ext cx="2378968" cy="772034"/>
          </a:xfrm>
        </p:spPr>
        <p:txBody>
          <a:bodyPr>
            <a:normAutofit/>
          </a:bodyPr>
          <a:lstStyle/>
          <a:p>
            <a:pPr algn="l"/>
            <a:r>
              <a:rPr lang="en-US" altLang="zh-CN" sz="5000" b="1" baseline="30000" smtClean="0">
                <a:solidFill>
                  <a:srgbClr val="FF6600"/>
                </a:solidFill>
                <a:effectLst>
                  <a:outerShdw blurRad="38100" dist="38100" dir="2700000" algn="tl">
                    <a:srgbClr val="000000">
                      <a:alpha val="43137"/>
                    </a:srgbClr>
                  </a:outerShdw>
                </a:effectLst>
                <a:latin typeface="Helvetica" pitchFamily="34" charset="0"/>
              </a:rPr>
              <a:t>Section B</a:t>
            </a:r>
            <a:r>
              <a:rPr lang="en-US" altLang="zh-CN" b="1" baseline="30000" smtClean="0">
                <a:solidFill>
                  <a:srgbClr val="FF6600"/>
                </a:solidFill>
              </a:rPr>
              <a:t> </a:t>
            </a:r>
            <a:endParaRPr lang="en-US" altLang="zh-CN" b="1" baseline="30000">
              <a:solidFill>
                <a:srgbClr val="FF6600"/>
              </a:solidFill>
            </a:endParaRPr>
          </a:p>
        </p:txBody>
      </p:sp>
      <p:sp>
        <p:nvSpPr>
          <p:cNvPr id="6" name="Rectangle 5"/>
          <p:cNvSpPr/>
          <p:nvPr/>
        </p:nvSpPr>
        <p:spPr>
          <a:xfrm>
            <a:off x="4932040" y="128826"/>
            <a:ext cx="1371601" cy="707886"/>
          </a:xfrm>
          <a:prstGeom prst="rect">
            <a:avLst/>
          </a:prstGeom>
        </p:spPr>
        <p:txBody>
          <a:bodyPr wrap="square">
            <a:spAutoFit/>
          </a:bodyPr>
          <a:lstStyle/>
          <a:p>
            <a:r>
              <a:rPr lang="en-US" sz="4000" b="1" i="1" smtClean="0">
                <a:solidFill>
                  <a:srgbClr val="0B856D"/>
                </a:solidFill>
                <a:effectLst>
                  <a:outerShdw blurRad="50800" dist="38100" dir="2700000" algn="br">
                    <a:srgbClr val="000000">
                      <a:alpha val="43000"/>
                    </a:srgbClr>
                  </a:outerShdw>
                </a:effectLst>
                <a:latin typeface="方正大黑简体"/>
                <a:cs typeface="方正大黑简体"/>
              </a:rPr>
              <a:t>3</a:t>
            </a:r>
            <a:endParaRPr lang="en-US" sz="4000" b="1" i="1">
              <a:solidFill>
                <a:srgbClr val="0B856D"/>
              </a:solidFill>
              <a:effectLst>
                <a:outerShdw blurRad="50800" dist="38100" dir="2700000" algn="br">
                  <a:srgbClr val="000000">
                    <a:alpha val="43000"/>
                  </a:srgbClr>
                </a:outerShdw>
              </a:effectLst>
              <a:latin typeface="方正大黑简体"/>
              <a:cs typeface="方正大黑简体"/>
            </a:endParaRPr>
          </a:p>
        </p:txBody>
      </p:sp>
      <p:grpSp>
        <p:nvGrpSpPr>
          <p:cNvPr id="35" name="组合 34"/>
          <p:cNvGrpSpPr/>
          <p:nvPr/>
        </p:nvGrpSpPr>
        <p:grpSpPr>
          <a:xfrm>
            <a:off x="238125" y="914400"/>
            <a:ext cx="1285875" cy="707886"/>
            <a:chOff x="238125" y="914400"/>
            <a:chExt cx="1285875" cy="707886"/>
          </a:xfrm>
        </p:grpSpPr>
        <p:sp>
          <p:nvSpPr>
            <p:cNvPr id="8" name="TextBox 7"/>
            <p:cNvSpPr txBox="1"/>
            <p:nvPr/>
          </p:nvSpPr>
          <p:spPr>
            <a:xfrm>
              <a:off x="762000" y="914400"/>
              <a:ext cx="762000" cy="707886"/>
            </a:xfrm>
            <a:prstGeom prst="rect">
              <a:avLst/>
            </a:prstGeom>
            <a:noFill/>
          </p:spPr>
          <p:txBody>
            <a:bodyPr wrap="square" rtlCol="0">
              <a:spAutoFit/>
            </a:bodyPr>
            <a:lstStyle/>
            <a:p>
              <a:r>
                <a:rPr lang="en-US" altLang="zh-CN" sz="4000" b="1" i="1" smtClean="0">
                  <a:latin typeface="Helvetica" pitchFamily="34" charset="0"/>
                  <a:ea typeface="Arial Unicode MS" panose="020B0604020202020204" pitchFamily="34" charset="-122"/>
                  <a:cs typeface="Helvetica Neue"/>
                </a:rPr>
                <a:t>1</a:t>
              </a:r>
              <a:endParaRPr lang="en-US" sz="4000">
                <a:latin typeface="Helvetica" pitchFamily="34" charset="0"/>
              </a:endParaRPr>
            </a:p>
          </p:txBody>
        </p:sp>
        <p:sp>
          <p:nvSpPr>
            <p:cNvPr id="15" name="TextBox 14"/>
            <p:cNvSpPr txBox="1"/>
            <p:nvPr/>
          </p:nvSpPr>
          <p:spPr>
            <a:xfrm>
              <a:off x="238125" y="1200150"/>
              <a:ext cx="662361" cy="338554"/>
            </a:xfrm>
            <a:prstGeom prst="rect">
              <a:avLst/>
            </a:prstGeom>
            <a:noFill/>
          </p:spPr>
          <p:txBody>
            <a:bodyPr wrap="none" rtlCol="0">
              <a:spAutoFit/>
            </a:bodyPr>
            <a:lstStyle/>
            <a:p>
              <a:r>
                <a:rPr lang="en-US" sz="1600" b="1" i="1" smtClean="0">
                  <a:latin typeface="Helvetica" pitchFamily="34" charset="0"/>
                  <a:cs typeface="Helvetica Neue"/>
                </a:rPr>
                <a:t>UNIT</a:t>
              </a:r>
              <a:endParaRPr lang="en-US" sz="1600" b="1" i="1">
                <a:latin typeface="Helvetica" pitchFamily="34" charset="0"/>
                <a:cs typeface="Helvetica Neue"/>
              </a:endParaRPr>
            </a:p>
          </p:txBody>
        </p:sp>
      </p:grpSp>
      <p:sp>
        <p:nvSpPr>
          <p:cNvPr id="16" name="Isosceles Triangle 15"/>
          <p:cNvSpPr/>
          <p:nvPr/>
        </p:nvSpPr>
        <p:spPr>
          <a:xfrm flipV="1">
            <a:off x="1219201" y="12954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14"/>
          <p:cNvSpPr txBox="1">
            <a:spLocks noChangeArrowheads="1"/>
          </p:cNvSpPr>
          <p:nvPr/>
        </p:nvSpPr>
        <p:spPr bwMode="auto">
          <a:xfrm>
            <a:off x="2614687" y="2412177"/>
            <a:ext cx="5993359" cy="584775"/>
          </a:xfrm>
          <a:prstGeom prst="rect">
            <a:avLst/>
          </a:prstGeom>
          <a:noFill/>
          <a:ln w="9525">
            <a:noFill/>
            <a:miter lim="800000"/>
          </a:ln>
          <a:effectLst>
            <a:outerShdw sx="1000" sy="1000" algn="ctr" rotWithShape="0">
              <a:schemeClr val="tx2"/>
            </a:outerShdw>
          </a:effectLst>
        </p:spPr>
        <p:txBody>
          <a:bodyPr wrap="square">
            <a:spAutoFit/>
          </a:bodyPr>
          <a:lstStyle/>
          <a:p>
            <a:pPr latinLnBrk="1">
              <a:spcBef>
                <a:spcPct val="50000"/>
              </a:spcBef>
            </a:pPr>
            <a:r>
              <a:rPr lang="en-US" altLang="zh-CN" sz="3200" b="1" dirty="0" smtClean="0">
                <a:ln w="0" cap="flat" cmpd="sng" algn="ctr">
                  <a:noFill/>
                  <a:prstDash val="solid"/>
                  <a:round/>
                  <a:headEnd type="none" w="med" len="med"/>
                  <a:tailEnd type="none" w="med" len="med"/>
                </a:ln>
                <a:latin typeface="Helvetica" pitchFamily="34" charset="0"/>
                <a:ea typeface="Gulim" panose="020B0600000101010101" pitchFamily="34" charset="-127"/>
                <a:cs typeface="Gulim" panose="020B0600000101010101" pitchFamily="34" charset="-127"/>
              </a:rPr>
              <a:t>Chance favors the prepared</a:t>
            </a:r>
            <a:endParaRPr lang="zh-CN" altLang="en-US" sz="3200" b="1" dirty="0">
              <a:ln w="0" cap="flat" cmpd="sng" algn="ctr">
                <a:noFill/>
                <a:prstDash val="solid"/>
                <a:round/>
                <a:headEnd type="none" w="med" len="med"/>
                <a:tailEnd type="none" w="med" len="med"/>
              </a:ln>
              <a:latin typeface="Helvetica" pitchFamily="34" charset="0"/>
              <a:ea typeface="Gulim" panose="020B0600000101010101" pitchFamily="34" charset="-127"/>
              <a:cs typeface="Gulim" panose="020B0600000101010101" pitchFamily="34" charset="-127"/>
            </a:endParaRPr>
          </a:p>
        </p:txBody>
      </p:sp>
      <p:cxnSp>
        <p:nvCxnSpPr>
          <p:cNvPr id="45" name="Straight Connector 44"/>
          <p:cNvCxnSpPr/>
          <p:nvPr/>
        </p:nvCxnSpPr>
        <p:spPr>
          <a:xfrm>
            <a:off x="454646" y="3009806"/>
            <a:ext cx="8153400" cy="1588"/>
          </a:xfrm>
          <a:prstGeom prst="line">
            <a:avLst/>
          </a:prstGeom>
        </p:spPr>
        <p:style>
          <a:lnRef idx="2">
            <a:schemeClr val="dk1"/>
          </a:lnRef>
          <a:fillRef idx="0">
            <a:schemeClr val="dk1"/>
          </a:fillRef>
          <a:effectRef idx="1">
            <a:schemeClr val="dk1"/>
          </a:effectRef>
          <a:fontRef idx="minor">
            <a:schemeClr val="tx1"/>
          </a:fontRef>
        </p:style>
      </p:cxnSp>
      <p:grpSp>
        <p:nvGrpSpPr>
          <p:cNvPr id="7" name="组合 31"/>
          <p:cNvGrpSpPr/>
          <p:nvPr/>
        </p:nvGrpSpPr>
        <p:grpSpPr>
          <a:xfrm>
            <a:off x="2700933" y="3634531"/>
            <a:ext cx="4050152" cy="461665"/>
            <a:chOff x="2702496" y="4498194"/>
            <a:chExt cx="4050152" cy="461665"/>
          </a:xfrm>
        </p:grpSpPr>
        <p:sp>
          <p:nvSpPr>
            <p:cNvPr id="26" name="Rectangle 6"/>
            <p:cNvSpPr>
              <a:spLocks noChangeArrowheads="1"/>
            </p:cNvSpPr>
            <p:nvPr/>
          </p:nvSpPr>
          <p:spPr bwMode="auto">
            <a:xfrm>
              <a:off x="2990528" y="4498194"/>
              <a:ext cx="3762120" cy="461665"/>
            </a:xfrm>
            <a:prstGeom prst="rect">
              <a:avLst/>
            </a:prstGeom>
            <a:noFill/>
            <a:ln w="9525">
              <a:noFill/>
              <a:miter lim="800000"/>
            </a:ln>
          </p:spPr>
          <p:txBody>
            <a:bodyPr wrap="none">
              <a:spAutoFit/>
            </a:bodyPr>
            <a:lstStyle/>
            <a:p>
              <a:pPr eaLnBrk="0" hangingPunct="0"/>
              <a:r>
                <a:rPr lang="en-US" altLang="zh-CN" sz="2400" dirty="0" smtClean="0">
                  <a:solidFill>
                    <a:srgbClr val="000000"/>
                  </a:solidFill>
                  <a:latin typeface="Helvetica" pitchFamily="34" charset="0"/>
                </a:rPr>
                <a:t>To master the reading skill</a:t>
              </a:r>
              <a:endParaRPr lang="en-US" altLang="zh-CN" sz="2400" dirty="0">
                <a:solidFill>
                  <a:srgbClr val="000000"/>
                </a:solidFill>
                <a:latin typeface="Helvetica" pitchFamily="34" charset="0"/>
              </a:endParaRPr>
            </a:p>
          </p:txBody>
        </p:sp>
        <p:sp>
          <p:nvSpPr>
            <p:cNvPr id="27" name="椭圆 26"/>
            <p:cNvSpPr/>
            <p:nvPr/>
          </p:nvSpPr>
          <p:spPr>
            <a:xfrm>
              <a:off x="2702496" y="4681592"/>
              <a:ext cx="144016" cy="14401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grpSp>
      <p:grpSp>
        <p:nvGrpSpPr>
          <p:cNvPr id="10" name="组合 32"/>
          <p:cNvGrpSpPr/>
          <p:nvPr/>
        </p:nvGrpSpPr>
        <p:grpSpPr>
          <a:xfrm>
            <a:off x="2700933" y="4158872"/>
            <a:ext cx="3517955" cy="461665"/>
            <a:chOff x="2702496" y="5022535"/>
            <a:chExt cx="3517955" cy="461665"/>
          </a:xfrm>
        </p:grpSpPr>
        <p:sp>
          <p:nvSpPr>
            <p:cNvPr id="30" name="Rectangle 10"/>
            <p:cNvSpPr>
              <a:spLocks noChangeArrowheads="1"/>
            </p:cNvSpPr>
            <p:nvPr/>
          </p:nvSpPr>
          <p:spPr bwMode="auto">
            <a:xfrm>
              <a:off x="2990528" y="5022535"/>
              <a:ext cx="3229923" cy="461665"/>
            </a:xfrm>
            <a:prstGeom prst="rect">
              <a:avLst/>
            </a:prstGeom>
            <a:noFill/>
            <a:ln w="9525">
              <a:noFill/>
              <a:miter lim="800000"/>
            </a:ln>
          </p:spPr>
          <p:txBody>
            <a:bodyPr wrap="none">
              <a:spAutoFit/>
            </a:bodyPr>
            <a:lstStyle/>
            <a:p>
              <a:pPr eaLnBrk="0" hangingPunct="0"/>
              <a:r>
                <a:rPr lang="en-US" altLang="zh-CN" sz="2400">
                  <a:solidFill>
                    <a:srgbClr val="000000"/>
                  </a:solidFill>
                  <a:latin typeface="Helvetica" pitchFamily="34" charset="0"/>
                </a:rPr>
                <a:t>To </a:t>
              </a:r>
              <a:r>
                <a:rPr lang="en-US" altLang="zh-CN" sz="2400" smtClean="0">
                  <a:solidFill>
                    <a:srgbClr val="000000"/>
                  </a:solidFill>
                  <a:latin typeface="Helvetica" pitchFamily="34" charset="0"/>
                </a:rPr>
                <a:t>understand </a:t>
              </a:r>
              <a:r>
                <a:rPr lang="en-US" altLang="zh-CN" sz="2400">
                  <a:solidFill>
                    <a:srgbClr val="000000"/>
                  </a:solidFill>
                  <a:latin typeface="Helvetica" pitchFamily="34" charset="0"/>
                </a:rPr>
                <a:t>the text</a:t>
              </a:r>
              <a:endParaRPr lang="en-US" altLang="zh-CN" sz="2400">
                <a:solidFill>
                  <a:srgbClr val="000000"/>
                </a:solidFill>
                <a:latin typeface="Helvetica" pitchFamily="34" charset="0"/>
              </a:endParaRPr>
            </a:p>
          </p:txBody>
        </p:sp>
        <p:sp>
          <p:nvSpPr>
            <p:cNvPr id="28" name="椭圆 27"/>
            <p:cNvSpPr/>
            <p:nvPr/>
          </p:nvSpPr>
          <p:spPr>
            <a:xfrm>
              <a:off x="2702496" y="5192755"/>
              <a:ext cx="144016" cy="14401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a:p>
          </p:txBody>
        </p:sp>
      </p:grpSp>
      <p:grpSp>
        <p:nvGrpSpPr>
          <p:cNvPr id="12" name="组合 34"/>
          <p:cNvGrpSpPr/>
          <p:nvPr/>
        </p:nvGrpSpPr>
        <p:grpSpPr>
          <a:xfrm>
            <a:off x="2700933" y="4683213"/>
            <a:ext cx="5452779" cy="461665"/>
            <a:chOff x="2702496" y="5546876"/>
            <a:chExt cx="5452779" cy="461665"/>
          </a:xfrm>
        </p:grpSpPr>
        <p:sp>
          <p:nvSpPr>
            <p:cNvPr id="34" name="Rectangle 14"/>
            <p:cNvSpPr>
              <a:spLocks noChangeArrowheads="1"/>
            </p:cNvSpPr>
            <p:nvPr/>
          </p:nvSpPr>
          <p:spPr bwMode="auto">
            <a:xfrm>
              <a:off x="2990528" y="5546876"/>
              <a:ext cx="5164747" cy="461665"/>
            </a:xfrm>
            <a:prstGeom prst="rect">
              <a:avLst/>
            </a:prstGeom>
            <a:noFill/>
            <a:ln w="9525">
              <a:noFill/>
              <a:miter lim="800000"/>
            </a:ln>
          </p:spPr>
          <p:txBody>
            <a:bodyPr wrap="none">
              <a:spAutoFit/>
            </a:bodyPr>
            <a:lstStyle/>
            <a:p>
              <a:pPr eaLnBrk="0" hangingPunct="0"/>
              <a:r>
                <a:rPr lang="en-US" altLang="zh-CN" sz="2400" smtClean="0">
                  <a:solidFill>
                    <a:srgbClr val="000000"/>
                  </a:solidFill>
                  <a:latin typeface="Helvetica" pitchFamily="34" charset="0"/>
                </a:rPr>
                <a:t>To practice the phrases and patterns</a:t>
              </a:r>
              <a:endParaRPr lang="en-US" altLang="zh-CN" sz="2400">
                <a:solidFill>
                  <a:srgbClr val="000000"/>
                </a:solidFill>
                <a:latin typeface="Helvetica" pitchFamily="34" charset="0"/>
              </a:endParaRPr>
            </a:p>
          </p:txBody>
        </p:sp>
        <p:sp>
          <p:nvSpPr>
            <p:cNvPr id="29" name="椭圆 28"/>
            <p:cNvSpPr/>
            <p:nvPr/>
          </p:nvSpPr>
          <p:spPr>
            <a:xfrm>
              <a:off x="2702496" y="5703918"/>
              <a:ext cx="144016" cy="14401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b="1"/>
            </a:p>
          </p:txBody>
        </p:sp>
      </p:grpSp>
      <p:grpSp>
        <p:nvGrpSpPr>
          <p:cNvPr id="13" name="组合 35"/>
          <p:cNvGrpSpPr/>
          <p:nvPr/>
        </p:nvGrpSpPr>
        <p:grpSpPr>
          <a:xfrm>
            <a:off x="2700933" y="5207555"/>
            <a:ext cx="3383751" cy="461665"/>
            <a:chOff x="2702496" y="6071218"/>
            <a:chExt cx="3383751" cy="461665"/>
          </a:xfrm>
        </p:grpSpPr>
        <p:sp>
          <p:nvSpPr>
            <p:cNvPr id="38" name="Rectangle 22"/>
            <p:cNvSpPr>
              <a:spLocks noChangeArrowheads="1"/>
            </p:cNvSpPr>
            <p:nvPr/>
          </p:nvSpPr>
          <p:spPr bwMode="auto">
            <a:xfrm>
              <a:off x="2990528" y="6071218"/>
              <a:ext cx="3095719" cy="461665"/>
            </a:xfrm>
            <a:prstGeom prst="rect">
              <a:avLst/>
            </a:prstGeom>
            <a:noFill/>
            <a:ln w="9525">
              <a:noFill/>
              <a:miter lim="800000"/>
            </a:ln>
          </p:spPr>
          <p:txBody>
            <a:bodyPr wrap="none">
              <a:spAutoFit/>
            </a:bodyPr>
            <a:lstStyle/>
            <a:p>
              <a:pPr eaLnBrk="0" hangingPunct="0"/>
              <a:r>
                <a:rPr lang="en-US" altLang="zh-CN" sz="2400">
                  <a:solidFill>
                    <a:srgbClr val="000000"/>
                  </a:solidFill>
                  <a:latin typeface="Helvetica" pitchFamily="34" charset="0"/>
                </a:rPr>
                <a:t>To </a:t>
              </a:r>
              <a:r>
                <a:rPr lang="en-US" altLang="zh-CN" sz="2400" smtClean="0">
                  <a:solidFill>
                    <a:srgbClr val="000000"/>
                  </a:solidFill>
                  <a:latin typeface="Helvetica" pitchFamily="34" charset="0"/>
                </a:rPr>
                <a:t>learn about </a:t>
              </a:r>
              <a:r>
                <a:rPr lang="en-US" altLang="zh-CN" sz="2400" smtClean="0">
                  <a:latin typeface="Helvetica" pitchFamily="34" charset="0"/>
                </a:rPr>
                <a:t>giving a report</a:t>
              </a:r>
              <a:endParaRPr lang="en-US" altLang="zh-CN" sz="2400">
                <a:solidFill>
                  <a:srgbClr val="000000"/>
                </a:solidFill>
                <a:latin typeface="Helvetica" pitchFamily="34" charset="0"/>
              </a:endParaRPr>
            </a:p>
          </p:txBody>
        </p:sp>
        <p:sp>
          <p:nvSpPr>
            <p:cNvPr id="31" name="椭圆 30"/>
            <p:cNvSpPr/>
            <p:nvPr/>
          </p:nvSpPr>
          <p:spPr>
            <a:xfrm>
              <a:off x="2702496" y="6215082"/>
              <a:ext cx="144016" cy="14401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a:p>
          </p:txBody>
        </p:sp>
      </p:grpSp>
      <p:grpSp>
        <p:nvGrpSpPr>
          <p:cNvPr id="32" name="组合 31"/>
          <p:cNvGrpSpPr/>
          <p:nvPr/>
        </p:nvGrpSpPr>
        <p:grpSpPr>
          <a:xfrm>
            <a:off x="449882" y="3577082"/>
            <a:ext cx="2164804" cy="1079322"/>
            <a:chOff x="449882" y="3577082"/>
            <a:chExt cx="2164804" cy="1079322"/>
          </a:xfrm>
        </p:grpSpPr>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rot="10800000">
              <a:off x="449882" y="3577082"/>
              <a:ext cx="2164804"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389" y="4389704"/>
              <a:ext cx="7810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p:cNvSpPr txBox="1"/>
          <p:nvPr/>
        </p:nvSpPr>
        <p:spPr>
          <a:xfrm>
            <a:off x="639750" y="3893419"/>
            <a:ext cx="1626431" cy="400110"/>
          </a:xfrm>
          <a:prstGeom prst="rect">
            <a:avLst/>
          </a:prstGeom>
          <a:noFill/>
        </p:spPr>
        <p:txBody>
          <a:bodyPr wrap="square" rtlCol="0">
            <a:spAutoFit/>
          </a:bodyPr>
          <a:lstStyle/>
          <a:p>
            <a:r>
              <a:rPr lang="en-US" altLang="zh-CN" sz="2000" b="1"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Objectives</a:t>
            </a:r>
            <a:endParaRPr lang="zh-CN" altLang="en-US" sz="2000" b="1"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33" name="TextBox 32"/>
          <p:cNvSpPr txBox="1"/>
          <p:nvPr/>
        </p:nvSpPr>
        <p:spPr>
          <a:xfrm>
            <a:off x="1878013" y="943883"/>
            <a:ext cx="4586384" cy="646331"/>
          </a:xfrm>
          <a:prstGeom prst="rect">
            <a:avLst/>
          </a:prstGeom>
          <a:noFill/>
        </p:spPr>
        <p:txBody>
          <a:bodyPr wrap="none">
            <a:spAutoFit/>
          </a:bodyPr>
          <a:lstStyle/>
          <a:p>
            <a:pPr>
              <a:defRPr/>
            </a:pPr>
            <a:r>
              <a:rPr lang="en-US" altLang="zh-CN" sz="3600" dirty="0" smtClean="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rPr>
              <a:t>The way to success</a:t>
            </a:r>
            <a:endParaRPr lang="en-US" altLang="zh-CN" sz="3600" b="1" dirty="0">
              <a:effectLst>
                <a:glow rad="101600">
                  <a:schemeClr val="tx1">
                    <a:alpha val="60000"/>
                  </a:schemeClr>
                </a:glow>
              </a:effectLst>
              <a:latin typeface="Helvetica Neue"/>
              <a:ea typeface="Arial Unicode MS" panose="020B0604020202020204" pitchFamily="34" charset="-122"/>
              <a:cs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4450060"/>
            <a:ext cx="95362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组合 23"/>
          <p:cNvGrpSpPr/>
          <p:nvPr/>
        </p:nvGrpSpPr>
        <p:grpSpPr>
          <a:xfrm>
            <a:off x="334927" y="1285860"/>
            <a:ext cx="8361510" cy="4591412"/>
            <a:chOff x="353894" y="1285860"/>
            <a:chExt cx="8361510" cy="4591412"/>
          </a:xfrm>
        </p:grpSpPr>
        <p:sp>
          <p:nvSpPr>
            <p:cNvPr id="8" name="TextBox 8"/>
            <p:cNvSpPr txBox="1"/>
            <p:nvPr/>
          </p:nvSpPr>
          <p:spPr>
            <a:xfrm>
              <a:off x="1391668" y="1285860"/>
              <a:ext cx="7323736" cy="923330"/>
            </a:xfrm>
            <a:prstGeom prst="rect">
              <a:avLst/>
            </a:prstGeom>
            <a:noFill/>
          </p:spPr>
          <p:txBody>
            <a:bodyPr wrap="square" rtlCol="0">
              <a:spAutoFit/>
            </a:bodyPr>
            <a:lstStyle/>
            <a:p>
              <a:pPr eaLnBrk="0" hangingPunct="0">
                <a:defRPr/>
              </a:pPr>
              <a:r>
                <a:rPr lang="en-US" altLang="zh-CN" sz="2800" dirty="0" smtClean="0">
                  <a:latin typeface="Helvetica" pitchFamily="34" charset="0"/>
                  <a:ea typeface="楷体_GB2312" panose="02010609030101010101" pitchFamily="49" charset="-122"/>
                </a:rPr>
                <a:t>2. What is special education?</a:t>
              </a:r>
              <a:endParaRPr lang="en-US" altLang="zh-CN" sz="2800" dirty="0" smtClean="0">
                <a:latin typeface="Helvetica" pitchFamily="34" charset="0"/>
                <a:ea typeface="楷体_GB2312" panose="02010609030101010101" pitchFamily="49" charset="-122"/>
              </a:endParaRPr>
            </a:p>
            <a:p>
              <a:pPr eaLnBrk="0" hangingPunct="0">
                <a:defRPr/>
              </a:pPr>
              <a:endParaRPr lang="en-US" altLang="zh-CN" sz="2600" dirty="0">
                <a:latin typeface="Helvetica" pitchFamily="34" charset="0"/>
                <a:ea typeface="楷体_GB2312" panose="02010609030101010101" pitchFamily="49" charset="-122"/>
              </a:endParaRPr>
            </a:p>
          </p:txBody>
        </p:sp>
        <p:grpSp>
          <p:nvGrpSpPr>
            <p:cNvPr id="19" name="组合 18"/>
            <p:cNvGrpSpPr/>
            <p:nvPr/>
          </p:nvGrpSpPr>
          <p:grpSpPr>
            <a:xfrm>
              <a:off x="353894" y="1770268"/>
              <a:ext cx="8342543" cy="4107004"/>
              <a:chOff x="353894" y="1770268"/>
              <a:chExt cx="8342543" cy="4107004"/>
            </a:xfrm>
          </p:grpSpPr>
          <p:sp>
            <p:nvSpPr>
              <p:cNvPr id="21" name="圆角矩形 20"/>
              <p:cNvSpPr/>
              <p:nvPr/>
            </p:nvSpPr>
            <p:spPr>
              <a:xfrm>
                <a:off x="827584" y="2204864"/>
                <a:ext cx="7868853" cy="367240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7"/>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3894" y="1770268"/>
                <a:ext cx="1432024" cy="114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6" action="ppaction://hlinksldjump"/>
              </p:cNvPr>
              <p:cNvSpPr txBox="1"/>
              <p:nvPr/>
            </p:nvSpPr>
            <p:spPr>
              <a:xfrm>
                <a:off x="633454" y="2166890"/>
                <a:ext cx="1015191" cy="470898"/>
              </a:xfrm>
              <a:prstGeom prst="rect">
                <a:avLst/>
              </a:prstGeom>
              <a:noFill/>
            </p:spPr>
            <p:txBody>
              <a:bodyPr wrap="square" rtlCol="0">
                <a:spAutoFit/>
              </a:bodyPr>
              <a:lstStyle/>
              <a:p>
                <a:r>
                  <a:rPr lang="en-US" altLang="zh-CN" sz="2400"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13" name="TextBox 12"/>
          <p:cNvSpPr txBox="1"/>
          <p:nvPr/>
        </p:nvSpPr>
        <p:spPr>
          <a:xfrm>
            <a:off x="1248907" y="2689354"/>
            <a:ext cx="4608977" cy="2906501"/>
          </a:xfrm>
          <a:prstGeom prst="rect">
            <a:avLst/>
          </a:prstGeom>
          <a:noFill/>
        </p:spPr>
        <p:txBody>
          <a:bodyPr vert="horz" wrap="square" rtlCol="0">
            <a:spAutoFit/>
          </a:bodyPr>
          <a:lstStyle/>
          <a:p>
            <a:pPr algn="just">
              <a:lnSpc>
                <a:spcPct val="150000"/>
              </a:lnSpc>
              <a:buClr>
                <a:srgbClr val="0E9D80"/>
              </a:buClr>
            </a:pPr>
            <a:r>
              <a:rPr lang="en-US" altLang="zh-CN" sz="2500" dirty="0" smtClean="0">
                <a:latin typeface="Helvetica" pitchFamily="34" charset="0"/>
                <a:ea typeface="楷体_GB2312" panose="02010609030101010101" pitchFamily="49" charset="-122"/>
              </a:rPr>
              <a:t> Special education refers to educational services for disabled students and students who have difficulty learning at the usual rate. </a:t>
            </a:r>
            <a:endParaRPr lang="en-US" altLang="zh-CN" sz="2500" dirty="0" smtClean="0">
              <a:latin typeface="Helvetica" pitchFamily="34" charset="0"/>
              <a:ea typeface="楷体_GB2312" panose="02010609030101010101" pitchFamily="49" charset="-122"/>
            </a:endParaRPr>
          </a:p>
        </p:txBody>
      </p:sp>
      <p:pic>
        <p:nvPicPr>
          <p:cNvPr id="14" name="图片 13" descr="u=1683511494,1278551209&amp;fm=21&amp;gp=0.jpg"/>
          <p:cNvPicPr>
            <a:picLocks noChangeAspect="1"/>
          </p:cNvPicPr>
          <p:nvPr/>
        </p:nvPicPr>
        <p:blipFill>
          <a:blip r:embed="rId7" cstate="print"/>
          <a:stretch>
            <a:fillRect/>
          </a:stretch>
        </p:blipFill>
        <p:spPr>
          <a:xfrm>
            <a:off x="6102467" y="1770268"/>
            <a:ext cx="2575003" cy="154781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5" name="组合 14"/>
          <p:cNvGrpSpPr/>
          <p:nvPr/>
        </p:nvGrpSpPr>
        <p:grpSpPr>
          <a:xfrm>
            <a:off x="49108" y="44625"/>
            <a:ext cx="3631901" cy="720080"/>
            <a:chOff x="4000496" y="4075390"/>
            <a:chExt cx="5204432" cy="1052735"/>
          </a:xfrm>
        </p:grpSpPr>
        <p:pic>
          <p:nvPicPr>
            <p:cNvPr id="16" name="Picture 9"/>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hlinkClick r:id="rId9" action="ppaction://hlinksldjump"/>
            </p:cNvPr>
            <p:cNvSpPr txBox="1"/>
            <p:nvPr/>
          </p:nvSpPr>
          <p:spPr>
            <a:xfrm>
              <a:off x="5075292" y="4325255"/>
              <a:ext cx="4129636" cy="494956"/>
            </a:xfrm>
            <a:prstGeom prst="rect">
              <a:avLst/>
            </a:prstGeom>
            <a:noFill/>
          </p:spPr>
          <p:txBody>
            <a:bodyPr wrap="square" rtlCol="0">
              <a:spAutoFit/>
            </a:bodyPr>
            <a:lstStyle/>
            <a:p>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Background information</a:t>
              </a:r>
              <a:endParaRPr lang="zh-CN" altLang="en-US"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4450060"/>
            <a:ext cx="95362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组合 17"/>
          <p:cNvGrpSpPr/>
          <p:nvPr/>
        </p:nvGrpSpPr>
        <p:grpSpPr>
          <a:xfrm>
            <a:off x="353894" y="1340768"/>
            <a:ext cx="8342543" cy="4536504"/>
            <a:chOff x="353894" y="1340768"/>
            <a:chExt cx="8342543" cy="4536504"/>
          </a:xfrm>
        </p:grpSpPr>
        <p:sp>
          <p:nvSpPr>
            <p:cNvPr id="8" name="TextBox 8"/>
            <p:cNvSpPr txBox="1"/>
            <p:nvPr/>
          </p:nvSpPr>
          <p:spPr>
            <a:xfrm>
              <a:off x="1141049" y="1340768"/>
              <a:ext cx="5214974" cy="492443"/>
            </a:xfrm>
            <a:prstGeom prst="rect">
              <a:avLst/>
            </a:prstGeom>
            <a:noFill/>
          </p:spPr>
          <p:txBody>
            <a:bodyPr wrap="square" rtlCol="0">
              <a:spAutoFit/>
            </a:bodyPr>
            <a:lstStyle/>
            <a:p>
              <a:pPr>
                <a:defRPr/>
              </a:pPr>
              <a:r>
                <a:rPr lang="en-US" altLang="zh-CN" sz="2600" dirty="0" smtClean="0">
                  <a:latin typeface="Helvetica" pitchFamily="34" charset="0"/>
                  <a:ea typeface="楷体_GB2312" panose="02010609030101010101" pitchFamily="49" charset="-122"/>
                </a:rPr>
                <a:t>3.  What is a DJ?</a:t>
              </a:r>
              <a:endParaRPr lang="en-US" altLang="zh-CN" sz="2600" dirty="0" smtClean="0">
                <a:latin typeface="Helvetica" pitchFamily="34" charset="0"/>
                <a:ea typeface="楷体_GB2312" panose="02010609030101010101" pitchFamily="49" charset="-122"/>
              </a:endParaRPr>
            </a:p>
          </p:txBody>
        </p:sp>
        <p:grpSp>
          <p:nvGrpSpPr>
            <p:cNvPr id="17" name="组合 16"/>
            <p:cNvGrpSpPr/>
            <p:nvPr/>
          </p:nvGrpSpPr>
          <p:grpSpPr>
            <a:xfrm>
              <a:off x="353894" y="1770268"/>
              <a:ext cx="8342543" cy="4107004"/>
              <a:chOff x="353894" y="1770268"/>
              <a:chExt cx="8342543" cy="4107004"/>
            </a:xfrm>
          </p:grpSpPr>
          <p:sp>
            <p:nvSpPr>
              <p:cNvPr id="24" name="圆角矩形 23"/>
              <p:cNvSpPr/>
              <p:nvPr/>
            </p:nvSpPr>
            <p:spPr>
              <a:xfrm>
                <a:off x="827584" y="2204864"/>
                <a:ext cx="7868853" cy="367240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3894" y="1770268"/>
                <a:ext cx="1432024" cy="114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4" action="ppaction://hlinksldjump"/>
              </p:cNvPr>
              <p:cNvSpPr txBox="1"/>
              <p:nvPr/>
            </p:nvSpPr>
            <p:spPr>
              <a:xfrm>
                <a:off x="633454" y="2166890"/>
                <a:ext cx="1015191" cy="470898"/>
              </a:xfrm>
              <a:prstGeom prst="rect">
                <a:avLst/>
              </a:prstGeom>
              <a:noFill/>
            </p:spPr>
            <p:txBody>
              <a:bodyPr wrap="square" rtlCol="0">
                <a:spAutoFit/>
              </a:bodyPr>
              <a:lstStyle/>
              <a:p>
                <a:r>
                  <a:rPr lang="en-US" altLang="zh-CN" sz="2400"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pic>
        <p:nvPicPr>
          <p:cNvPr id="16"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2"/>
          <p:cNvSpPr txBox="1"/>
          <p:nvPr/>
        </p:nvSpPr>
        <p:spPr>
          <a:xfrm>
            <a:off x="1071538" y="2571744"/>
            <a:ext cx="7289243" cy="3323987"/>
          </a:xfrm>
          <a:prstGeom prst="rect">
            <a:avLst/>
          </a:prstGeom>
          <a:noFill/>
        </p:spPr>
        <p:txBody>
          <a:bodyPr vert="horz" wrap="square" rtlCol="0">
            <a:spAutoFit/>
          </a:bodyPr>
          <a:lstStyle/>
          <a:p>
            <a:pPr>
              <a:lnSpc>
                <a:spcPct val="120000"/>
              </a:lnSpc>
            </a:pPr>
            <a:r>
              <a:rPr lang="en-US" altLang="zh-CN" sz="2400" dirty="0" smtClean="0">
                <a:latin typeface="Helvetica" pitchFamily="34" charset="0"/>
                <a:ea typeface="楷体_GB2312" panose="02010609030101010101" pitchFamily="49" charset="-122"/>
              </a:rPr>
              <a:t>  </a:t>
            </a:r>
            <a:r>
              <a:rPr lang="en-US" altLang="zh-CN" sz="2500" dirty="0" smtClean="0">
                <a:latin typeface="Helvetica" pitchFamily="34" charset="0"/>
                <a:ea typeface="楷体_GB2312" panose="02010609030101010101" pitchFamily="49" charset="-122"/>
              </a:rPr>
              <a:t>A disc jockey, also known as a DJ, is someone who plays records. The contents of the records are music, which matches the venue in which the disc jockey is playing. DJs often mix the content of several records with other instruments or equipment to produce a “sound” or a certain “energy”. </a:t>
            </a:r>
            <a:endParaRPr lang="zh-CN" altLang="en-US" sz="2500" dirty="0" smtClean="0">
              <a:latin typeface="Helvetica" pitchFamily="34" charset="0"/>
              <a:ea typeface="楷体_GB2312" panose="02010609030101010101" pitchFamily="49" charset="-122"/>
            </a:endParaRPr>
          </a:p>
        </p:txBody>
      </p:sp>
      <p:pic>
        <p:nvPicPr>
          <p:cNvPr id="12" name="图片 11" descr="u=690564197,312312628&amp;fm=21&amp;gp=0.jpg"/>
          <p:cNvPicPr>
            <a:picLocks noChangeAspect="1"/>
          </p:cNvPicPr>
          <p:nvPr/>
        </p:nvPicPr>
        <p:blipFill>
          <a:blip r:embed="rId7" cstate="print"/>
          <a:stretch>
            <a:fillRect/>
          </a:stretch>
        </p:blipFill>
        <p:spPr>
          <a:xfrm>
            <a:off x="6078938" y="984774"/>
            <a:ext cx="2320778" cy="157098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nvGrpSpPr>
          <p:cNvPr id="13" name="组合 12"/>
          <p:cNvGrpSpPr/>
          <p:nvPr/>
        </p:nvGrpSpPr>
        <p:grpSpPr>
          <a:xfrm>
            <a:off x="49108" y="44625"/>
            <a:ext cx="3631901" cy="720080"/>
            <a:chOff x="4000496" y="4075390"/>
            <a:chExt cx="5204432" cy="1052735"/>
          </a:xfrm>
        </p:grpSpPr>
        <p:pic>
          <p:nvPicPr>
            <p:cNvPr id="19" name="Picture 9"/>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9" action="ppaction://hlinksldjump"/>
            </p:cNvPr>
            <p:cNvSpPr txBox="1"/>
            <p:nvPr/>
          </p:nvSpPr>
          <p:spPr>
            <a:xfrm>
              <a:off x="5075292" y="4325255"/>
              <a:ext cx="4129636" cy="494956"/>
            </a:xfrm>
            <a:prstGeom prst="rect">
              <a:avLst/>
            </a:prstGeom>
            <a:noFill/>
          </p:spPr>
          <p:txBody>
            <a:bodyPr wrap="square" rtlCol="0">
              <a:spAutoFit/>
            </a:bodyPr>
            <a:lstStyle/>
            <a:p>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Background information</a:t>
              </a:r>
              <a:endParaRPr lang="zh-CN" altLang="en-US"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2"/>
          <p:cNvSpPr>
            <a:spLocks noChangeArrowheads="1"/>
          </p:cNvSpPr>
          <p:nvPr/>
        </p:nvSpPr>
        <p:spPr bwMode="auto">
          <a:xfrm>
            <a:off x="5679289" y="815607"/>
            <a:ext cx="4643470" cy="830997"/>
          </a:xfrm>
          <a:prstGeom prst="rect">
            <a:avLst/>
          </a:prstGeom>
          <a:noFill/>
          <a:ln w="9525">
            <a:noFill/>
            <a:miter lim="800000"/>
          </a:ln>
        </p:spPr>
        <p:txBody>
          <a:bodyPr wrap="square">
            <a:spAutoFit/>
          </a:bodyPr>
          <a:lstStyle/>
          <a:p>
            <a:pPr eaLnBrk="0" hangingPunct="0"/>
            <a:endParaRPr lang="en-US" altLang="zh-CN" sz="2400" smtClean="0">
              <a:solidFill>
                <a:srgbClr val="000000"/>
              </a:solidFill>
              <a:effectLst>
                <a:outerShdw blurRad="38100" dist="38100" dir="2700000" sx="0" sy="0" algn="tl">
                  <a:srgbClr val="000000"/>
                </a:outerShdw>
              </a:effectLst>
              <a:latin typeface="Helvetica" pitchFamily="34" charset="0"/>
              <a:ea typeface="宋体" panose="02010600030101010101" pitchFamily="2" charset="-122"/>
              <a:cs typeface="Times New Roman" panose="02020603050405020304" pitchFamily="-112" charset="0"/>
            </a:endParaRPr>
          </a:p>
          <a:p>
            <a:r>
              <a:rPr lang="en-US" altLang="zh-CN" sz="2400" smtClean="0">
                <a:solidFill>
                  <a:srgbClr val="0000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12" charset="0"/>
              </a:rPr>
              <a:t> </a:t>
            </a:r>
            <a:endParaRPr lang="zh-CN" altLang="en-US" sz="2400">
              <a:solidFill>
                <a:srgbClr val="0000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12" charset="0"/>
            </a:endParaRPr>
          </a:p>
        </p:txBody>
      </p:sp>
      <p:pic>
        <p:nvPicPr>
          <p:cNvPr id="1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62650" y="1020954"/>
            <a:ext cx="318135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0"/>
          <p:cNvSpPr>
            <a:spLocks noChangeArrowheads="1"/>
          </p:cNvSpPr>
          <p:nvPr/>
        </p:nvSpPr>
        <p:spPr bwMode="auto">
          <a:xfrm>
            <a:off x="5769955" y="1142352"/>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Reading skills</a:t>
            </a:r>
            <a:endParaRPr lang="en-US" altLang="zh-CN" sz="2400" dirty="0">
              <a:solidFill>
                <a:srgbClr val="000000"/>
              </a:solidFill>
              <a:latin typeface="Helvetica" pitchFamily="34" charset="0"/>
            </a:endParaRPr>
          </a:p>
        </p:txBody>
      </p:sp>
      <p:grpSp>
        <p:nvGrpSpPr>
          <p:cNvPr id="28" name="组合 27"/>
          <p:cNvGrpSpPr/>
          <p:nvPr/>
        </p:nvGrpSpPr>
        <p:grpSpPr>
          <a:xfrm>
            <a:off x="3857620" y="2643182"/>
            <a:ext cx="5286380" cy="1451126"/>
            <a:chOff x="3857620" y="2643182"/>
            <a:chExt cx="5286380" cy="1451126"/>
          </a:xfrm>
        </p:grpSpPr>
        <p:pic>
          <p:nvPicPr>
            <p:cNvPr id="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57620" y="2643182"/>
              <a:ext cx="5286380" cy="145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3" action="ppaction://hlinksldjump"/>
            </p:cNvPr>
            <p:cNvSpPr txBox="1"/>
            <p:nvPr/>
          </p:nvSpPr>
          <p:spPr>
            <a:xfrm>
              <a:off x="4714876" y="3071810"/>
              <a:ext cx="3684840"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Presentation of the skill</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9" name="组合 28"/>
          <p:cNvGrpSpPr/>
          <p:nvPr/>
        </p:nvGrpSpPr>
        <p:grpSpPr>
          <a:xfrm>
            <a:off x="3857620" y="4066104"/>
            <a:ext cx="5286380" cy="1451126"/>
            <a:chOff x="3857620" y="4066104"/>
            <a:chExt cx="5286380" cy="1451126"/>
          </a:xfrm>
        </p:grpSpPr>
        <p:pic>
          <p:nvPicPr>
            <p:cNvPr id="2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57620" y="4066104"/>
              <a:ext cx="5286380" cy="145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hlinkClick r:id="rId4" action="ppaction://hlinksldjump"/>
            </p:cNvPr>
            <p:cNvSpPr txBox="1"/>
            <p:nvPr/>
          </p:nvSpPr>
          <p:spPr>
            <a:xfrm>
              <a:off x="4714876" y="4494732"/>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Reading skill practice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26"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descr="c:\DOCUME~1\jiangll\APPLIC~1\360se6\USERDA~1\Temp\TOP-9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60" y="1341774"/>
            <a:ext cx="3427985" cy="51419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9200" y="3760363"/>
            <a:ext cx="21286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0" name="TextBox 29"/>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31" name="TextBox 30"/>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28737"/>
            <a:ext cx="9072000" cy="53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17" name="TextBox 16"/>
          <p:cNvSpPr txBox="1"/>
          <p:nvPr/>
        </p:nvSpPr>
        <p:spPr>
          <a:xfrm>
            <a:off x="885821" y="2214563"/>
            <a:ext cx="6286544" cy="3785652"/>
          </a:xfrm>
          <a:prstGeom prst="rect">
            <a:avLst/>
          </a:prstGeom>
          <a:noFill/>
          <a:effectLst>
            <a:glow rad="139700">
              <a:schemeClr val="accent3">
                <a:satMod val="175000"/>
                <a:alpha val="40000"/>
              </a:schemeClr>
            </a:glow>
          </a:effectLst>
        </p:spPr>
        <p:txBody>
          <a:bodyPr wrap="square" rtlCol="0">
            <a:spAutoFit/>
          </a:bodyPr>
          <a:lstStyle/>
          <a:p>
            <a:pPr algn="just">
              <a:lnSpc>
                <a:spcPct val="120000"/>
              </a:lnSpc>
            </a:pPr>
            <a:r>
              <a:rPr lang="en-US" altLang="zh-CN" sz="2500" b="1" smtClean="0">
                <a:latin typeface="Helvetica" pitchFamily="34" charset="0"/>
                <a:ea typeface="楷体_GB2312" panose="02010609030101010101" pitchFamily="49" charset="-122"/>
              </a:rPr>
              <a:t>Denotation </a:t>
            </a:r>
            <a:r>
              <a:rPr lang="en-US" altLang="zh-CN" sz="2500" smtClean="0">
                <a:latin typeface="Helvetica" pitchFamily="34" charset="0"/>
                <a:ea typeface="楷体_GB2312" panose="02010609030101010101" pitchFamily="49" charset="-122"/>
              </a:rPr>
              <a:t>is the literal meaning of a word, the one we find in a dictionary. </a:t>
            </a:r>
            <a:r>
              <a:rPr lang="en-US" altLang="zh-CN" sz="2500" b="1" smtClean="0">
                <a:latin typeface="Helvetica" pitchFamily="34" charset="0"/>
                <a:ea typeface="楷体_GB2312" panose="02010609030101010101" pitchFamily="49" charset="-122"/>
              </a:rPr>
              <a:t>Connotation</a:t>
            </a:r>
            <a:r>
              <a:rPr lang="en-US" altLang="zh-CN" sz="2500" smtClean="0">
                <a:latin typeface="Helvetica" pitchFamily="34" charset="0"/>
                <a:ea typeface="楷体_GB2312" panose="02010609030101010101" pitchFamily="49" charset="-122"/>
              </a:rPr>
              <a:t>, on the other hand, is the implied meaning of a word, the one a word suggests to us, or what it makes us feel or think. Connotation contains the emotional implications and associations that a word may carry.</a:t>
            </a:r>
            <a:endParaRPr lang="zh-CN" altLang="en-US" sz="2500" smtClean="0">
              <a:latin typeface="Helvetica" pitchFamily="34" charset="0"/>
              <a:ea typeface="楷体_GB2312" panose="02010609030101010101" pitchFamily="49" charset="-122"/>
            </a:endParaRPr>
          </a:p>
        </p:txBody>
      </p:sp>
      <p:sp>
        <p:nvSpPr>
          <p:cNvPr id="5" name="TextBox 4"/>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8" name="右箭头 7">
            <a:hlinkClick r:id="" action="ppaction://hlinkshowjump?jump=nextslide"/>
          </p:cNvPr>
          <p:cNvSpPr/>
          <p:nvPr/>
        </p:nvSpPr>
        <p:spPr>
          <a:xfrm>
            <a:off x="5220072"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0"/>
            <a:ext cx="3811425" cy="1046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28737"/>
            <a:ext cx="9072000" cy="53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5" name="TextBox 4"/>
          <p:cNvSpPr txBox="1"/>
          <p:nvPr/>
        </p:nvSpPr>
        <p:spPr>
          <a:xfrm>
            <a:off x="827584" y="2000240"/>
            <a:ext cx="2946654"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0070C0"/>
                </a:solidFill>
              </a:rPr>
              <a:t>Example 1</a:t>
            </a:r>
            <a:endParaRPr lang="en-US" altLang="zh-CN" sz="2400" dirty="0" smtClean="0">
              <a:solidFill>
                <a:srgbClr val="0070C0"/>
              </a:solidFill>
            </a:endParaRPr>
          </a:p>
        </p:txBody>
      </p:sp>
      <p:sp>
        <p:nvSpPr>
          <p:cNvPr id="8" name="TextBox 12"/>
          <p:cNvSpPr txBox="1"/>
          <p:nvPr/>
        </p:nvSpPr>
        <p:spPr>
          <a:xfrm>
            <a:off x="846352" y="2457450"/>
            <a:ext cx="6286543" cy="3785652"/>
          </a:xfrm>
          <a:prstGeom prst="rect">
            <a:avLst/>
          </a:prstGeom>
          <a:noFill/>
        </p:spPr>
        <p:txBody>
          <a:bodyPr vert="horz" wrap="square" rtlCol="0">
            <a:spAutoFit/>
          </a:bodyPr>
          <a:lstStyle/>
          <a:p>
            <a:pPr algn="just"/>
            <a:r>
              <a:rPr lang="en-US" altLang="zh-CN" sz="2400" b="1" i="1" dirty="0" smtClean="0">
                <a:solidFill>
                  <a:schemeClr val="accent2"/>
                </a:solidFill>
                <a:latin typeface="Helvetica" pitchFamily="34" charset="0"/>
                <a:ea typeface="楷体_GB2312" panose="02010609030101010101" pitchFamily="49" charset="-122"/>
              </a:rPr>
              <a:t>Thankfully</a:t>
            </a:r>
            <a:r>
              <a:rPr lang="en-US" altLang="zh-CN" sz="2400" i="1" dirty="0" smtClean="0">
                <a:latin typeface="Helvetica" pitchFamily="34" charset="0"/>
                <a:ea typeface="楷体_GB2312" panose="02010609030101010101" pitchFamily="49" charset="-122"/>
              </a:rPr>
              <a:t>, he did finish at Harrow and his errors there did not preclude him from going on to the university. He eventually had a premier army career whereby he was later elected prime minister.  </a:t>
            </a:r>
            <a:r>
              <a:rPr lang="en-US" altLang="zh-CN" sz="2400" dirty="0" smtClean="0">
                <a:latin typeface="Helvetica" pitchFamily="34" charset="0"/>
                <a:ea typeface="楷体_GB2312" panose="02010609030101010101" pitchFamily="49" charset="-122"/>
              </a:rPr>
              <a:t>(</a:t>
            </a:r>
            <a:r>
              <a:rPr lang="en-US" altLang="zh-CN" sz="2400" dirty="0" smtClean="0"/>
              <a:t>Text A, </a:t>
            </a:r>
            <a:r>
              <a:rPr lang="en-US" altLang="zh-CN" sz="2400" dirty="0" smtClean="0">
                <a:latin typeface="Helvetica" pitchFamily="34" charset="0"/>
                <a:ea typeface="楷体_GB2312" panose="02010609030101010101" pitchFamily="49" charset="-122"/>
              </a:rPr>
              <a:t>Para. 1) </a:t>
            </a:r>
            <a:endParaRPr lang="en-US" altLang="zh-CN" sz="2400" dirty="0" smtClean="0">
              <a:latin typeface="Helvetica" pitchFamily="34" charset="0"/>
              <a:ea typeface="楷体_GB2312" panose="02010609030101010101" pitchFamily="49" charset="-122"/>
            </a:endParaRPr>
          </a:p>
          <a:p>
            <a:pPr algn="just"/>
            <a:r>
              <a:rPr lang="en-US" altLang="zh-CN" sz="2400" b="1" dirty="0" smtClean="0">
                <a:latin typeface="Helvetica" pitchFamily="34" charset="0"/>
                <a:ea typeface="楷体_GB2312" panose="02010609030101010101" pitchFamily="49" charset="-122"/>
              </a:rPr>
              <a:t>Denotation</a:t>
            </a:r>
            <a:r>
              <a:rPr lang="en-US" altLang="zh-CN" sz="2400" dirty="0" smtClean="0">
                <a:latin typeface="Helvetica" pitchFamily="34" charset="0"/>
                <a:ea typeface="楷体_GB2312" panose="02010609030101010101" pitchFamily="49" charset="-122"/>
              </a:rPr>
              <a:t>: fortunately  </a:t>
            </a:r>
            <a:endParaRPr lang="en-US" altLang="zh-CN" sz="2400" dirty="0" smtClean="0">
              <a:latin typeface="Helvetica" pitchFamily="34" charset="0"/>
              <a:ea typeface="楷体_GB2312" panose="02010609030101010101" pitchFamily="49" charset="-122"/>
            </a:endParaRPr>
          </a:p>
          <a:p>
            <a:pPr algn="just"/>
            <a:r>
              <a:rPr lang="en-US" altLang="zh-CN" sz="2400" b="1" dirty="0" smtClean="0">
                <a:latin typeface="Helvetica" pitchFamily="34" charset="0"/>
                <a:ea typeface="楷体_GB2312" panose="02010609030101010101" pitchFamily="49" charset="-122"/>
              </a:rPr>
              <a:t>Connotation</a:t>
            </a:r>
            <a:r>
              <a:rPr lang="en-US" altLang="zh-CN" sz="2400" dirty="0" smtClean="0">
                <a:latin typeface="Helvetica" pitchFamily="34" charset="0"/>
                <a:ea typeface="楷体_GB2312" panose="02010609030101010101" pitchFamily="49" charset="-122"/>
              </a:rPr>
              <a:t>:</a:t>
            </a:r>
            <a:r>
              <a:rPr lang="en-US" altLang="zh-CN" sz="2400" b="1" dirty="0" smtClean="0">
                <a:latin typeface="Helvetica" pitchFamily="34" charset="0"/>
                <a:ea typeface="楷体_GB2312" panose="02010609030101010101" pitchFamily="49" charset="-122"/>
              </a:rPr>
              <a:t> </a:t>
            </a:r>
            <a:r>
              <a:rPr lang="en-US" altLang="zh-CN" sz="2400" dirty="0" smtClean="0">
                <a:latin typeface="Helvetica" pitchFamily="34" charset="0"/>
                <a:ea typeface="楷体_GB2312" panose="02010609030101010101" pitchFamily="49" charset="-122"/>
              </a:rPr>
              <a:t>The word </a:t>
            </a:r>
            <a:r>
              <a:rPr lang="en-US" altLang="zh-CN" sz="2400" i="1" dirty="0" smtClean="0">
                <a:latin typeface="Helvetica" pitchFamily="34" charset="0"/>
                <a:ea typeface="楷体_GB2312" panose="02010609030101010101" pitchFamily="49" charset="-122"/>
              </a:rPr>
              <a:t>thankfull</a:t>
            </a:r>
            <a:r>
              <a:rPr lang="en-US" altLang="zh-CN" sz="2400" dirty="0" smtClean="0">
                <a:latin typeface="Helvetica" pitchFamily="34" charset="0"/>
                <a:ea typeface="楷体_GB2312" panose="02010609030101010101" pitchFamily="49" charset="-122"/>
              </a:rPr>
              <a:t>y associates with a feeling of relief and pleasure, indicating the author’s positive attitude toward Churchill.</a:t>
            </a:r>
            <a:endParaRPr lang="en-US" altLang="zh-CN" sz="2400" dirty="0" smtClean="0">
              <a:latin typeface="Helvetica" pitchFamily="34" charset="0"/>
              <a:ea typeface="楷体_GB2312" panose="02010609030101010101" pitchFamily="49" charset="-122"/>
            </a:endParaRPr>
          </a:p>
        </p:txBody>
      </p:sp>
      <p:sp>
        <p:nvSpPr>
          <p:cNvPr id="24" name="TextBox 23"/>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9" name="右箭头 8">
            <a:hlinkClick r:id="" action="ppaction://hlinkshowjump?jump=nextslide"/>
          </p:cNvPr>
          <p:cNvSpPr/>
          <p:nvPr/>
        </p:nvSpPr>
        <p:spPr>
          <a:xfrm>
            <a:off x="5220072"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0"/>
            <a:ext cx="3811425" cy="1046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28737"/>
            <a:ext cx="9072000" cy="53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5" name="TextBox 4"/>
          <p:cNvSpPr txBox="1"/>
          <p:nvPr/>
        </p:nvSpPr>
        <p:spPr>
          <a:xfrm>
            <a:off x="827584" y="2000240"/>
            <a:ext cx="2946654"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0070C0"/>
                </a:solidFill>
              </a:rPr>
              <a:t>Example 2</a:t>
            </a:r>
            <a:endParaRPr lang="en-US" altLang="zh-CN" sz="2400" dirty="0" smtClean="0">
              <a:solidFill>
                <a:srgbClr val="0070C0"/>
              </a:solidFill>
            </a:endParaRPr>
          </a:p>
        </p:txBody>
      </p:sp>
      <p:sp>
        <p:nvSpPr>
          <p:cNvPr id="8" name="TextBox 12"/>
          <p:cNvSpPr txBox="1"/>
          <p:nvPr/>
        </p:nvSpPr>
        <p:spPr>
          <a:xfrm>
            <a:off x="846352" y="2457450"/>
            <a:ext cx="6173920" cy="3293209"/>
          </a:xfrm>
          <a:prstGeom prst="rect">
            <a:avLst/>
          </a:prstGeom>
          <a:noFill/>
        </p:spPr>
        <p:txBody>
          <a:bodyPr vert="horz" wrap="square" rtlCol="0">
            <a:spAutoFit/>
          </a:bodyPr>
          <a:lstStyle/>
          <a:p>
            <a:pPr algn="just"/>
            <a:r>
              <a:rPr lang="en-US" altLang="zh-CN" sz="2600" i="1" dirty="0" smtClean="0">
                <a:latin typeface="Helvetica" pitchFamily="34" charset="0"/>
                <a:ea typeface="楷体_GB2312" panose="02010609030101010101" pitchFamily="49" charset="-122"/>
              </a:rPr>
              <a:t>In the end, both Einstein and Edison overcame their childhood </a:t>
            </a:r>
            <a:r>
              <a:rPr lang="en-US" altLang="zh-CN" sz="2600" b="1" i="1" dirty="0" smtClean="0">
                <a:solidFill>
                  <a:schemeClr val="accent2"/>
                </a:solidFill>
                <a:latin typeface="Helvetica" pitchFamily="34" charset="0"/>
                <a:ea typeface="楷体_GB2312" panose="02010609030101010101" pitchFamily="49" charset="-122"/>
              </a:rPr>
              <a:t>persecution</a:t>
            </a:r>
            <a:r>
              <a:rPr lang="en-US" altLang="zh-CN" sz="2600" i="1" dirty="0" smtClean="0">
                <a:latin typeface="Helvetica" pitchFamily="34" charset="0"/>
                <a:ea typeface="楷体_GB2312" panose="02010609030101010101" pitchFamily="49" charset="-122"/>
              </a:rPr>
              <a:t> and went on to achieve magnificent discoveries that benefit the entire world today</a:t>
            </a:r>
            <a:r>
              <a:rPr lang="en-US" altLang="zh-CN" sz="2600" dirty="0" smtClean="0">
                <a:latin typeface="Helvetica" pitchFamily="34" charset="0"/>
                <a:ea typeface="楷体_GB2312" panose="02010609030101010101" pitchFamily="49" charset="-122"/>
              </a:rPr>
              <a:t>. (</a:t>
            </a:r>
            <a:r>
              <a:rPr lang="en-US" altLang="zh-CN" sz="2600" dirty="0">
                <a:latin typeface="Helvetica" pitchFamily="34" charset="0"/>
                <a:ea typeface="楷体_GB2312" panose="02010609030101010101" pitchFamily="49" charset="-122"/>
              </a:rPr>
              <a:t>Text A, </a:t>
            </a:r>
            <a:r>
              <a:rPr lang="en-US" altLang="zh-CN" sz="2600" dirty="0" smtClean="0">
                <a:latin typeface="Helvetica" pitchFamily="34" charset="0"/>
                <a:ea typeface="楷体_GB2312" panose="02010609030101010101" pitchFamily="49" charset="-122"/>
              </a:rPr>
              <a:t>Para. 3) </a:t>
            </a:r>
            <a:endParaRPr lang="en-US" altLang="zh-CN" sz="2600" dirty="0" smtClean="0">
              <a:latin typeface="Helvetica" pitchFamily="34" charset="0"/>
              <a:ea typeface="楷体_GB2312" panose="02010609030101010101" pitchFamily="49" charset="-122"/>
            </a:endParaRPr>
          </a:p>
          <a:p>
            <a:pPr algn="just"/>
            <a:r>
              <a:rPr lang="en-US" altLang="zh-CN" sz="2600" b="1" dirty="0" smtClean="0">
                <a:latin typeface="Helvetica" pitchFamily="34" charset="0"/>
                <a:ea typeface="楷体_GB2312" panose="02010609030101010101" pitchFamily="49" charset="-122"/>
              </a:rPr>
              <a:t>Denotation: </a:t>
            </a:r>
            <a:r>
              <a:rPr lang="en-US" altLang="zh-CN" sz="2600" dirty="0" smtClean="0">
                <a:latin typeface="Helvetica" pitchFamily="34" charset="0"/>
                <a:ea typeface="楷体_GB2312" panose="02010609030101010101" pitchFamily="49" charset="-122"/>
              </a:rPr>
              <a:t>extremely bad treatment of someone, especially because of their race, religion, or political beliefs </a:t>
            </a:r>
            <a:endParaRPr lang="en-US" altLang="zh-CN" sz="2600" dirty="0" smtClean="0">
              <a:latin typeface="Helvetica" pitchFamily="34" charset="0"/>
              <a:ea typeface="楷体_GB2312" panose="02010609030101010101" pitchFamily="49" charset="-122"/>
            </a:endParaRPr>
          </a:p>
        </p:txBody>
      </p:sp>
      <p:sp>
        <p:nvSpPr>
          <p:cNvPr id="24" name="TextBox 23"/>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9" name="右箭头 8">
            <a:hlinkClick r:id="" action="ppaction://hlinkshowjump?jump=nextslide"/>
          </p:cNvPr>
          <p:cNvSpPr/>
          <p:nvPr/>
        </p:nvSpPr>
        <p:spPr>
          <a:xfrm>
            <a:off x="5220072"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0"/>
            <a:ext cx="3811425" cy="1046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28737"/>
            <a:ext cx="9072000" cy="53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8" name="TextBox 12"/>
          <p:cNvSpPr txBox="1"/>
          <p:nvPr/>
        </p:nvSpPr>
        <p:spPr>
          <a:xfrm>
            <a:off x="846352" y="2767568"/>
            <a:ext cx="6101912" cy="3046988"/>
          </a:xfrm>
          <a:prstGeom prst="rect">
            <a:avLst/>
          </a:prstGeom>
          <a:noFill/>
        </p:spPr>
        <p:txBody>
          <a:bodyPr vert="horz" wrap="square" rtlCol="0">
            <a:spAutoFit/>
          </a:bodyPr>
          <a:lstStyle/>
          <a:p>
            <a:pPr algn="just"/>
            <a:r>
              <a:rPr lang="en-US" altLang="zh-CN" sz="2400" b="1" dirty="0" smtClean="0">
                <a:latin typeface="Helvetica" pitchFamily="34" charset="0"/>
                <a:ea typeface="楷体_GB2312" panose="02010609030101010101" pitchFamily="49" charset="-122"/>
              </a:rPr>
              <a:t>Connotation: </a:t>
            </a:r>
            <a:r>
              <a:rPr lang="en-US" altLang="zh-CN" sz="2400" dirty="0" smtClean="0">
                <a:latin typeface="Helvetica" pitchFamily="34" charset="0"/>
                <a:ea typeface="楷体_GB2312" panose="02010609030101010101" pitchFamily="49" charset="-122"/>
              </a:rPr>
              <a:t>The word </a:t>
            </a:r>
            <a:r>
              <a:rPr lang="en-US" altLang="zh-CN" sz="2400" i="1" dirty="0" smtClean="0">
                <a:latin typeface="Helvetica" pitchFamily="34" charset="0"/>
                <a:ea typeface="楷体_GB2312" panose="02010609030101010101" pitchFamily="49" charset="-122"/>
              </a:rPr>
              <a:t>persecution</a:t>
            </a:r>
            <a:r>
              <a:rPr lang="en-US" altLang="zh-CN" sz="2400" dirty="0" smtClean="0">
                <a:latin typeface="Helvetica" pitchFamily="34" charset="0"/>
                <a:ea typeface="楷体_GB2312" panose="02010609030101010101" pitchFamily="49" charset="-122"/>
              </a:rPr>
              <a:t> is too big a word for the trouble a child goes through, but it indicates the tremendous hardships Einstein and Edison suffered in their childhood. It makes the author’s point quite clear, that is, despite the great trouble, they finally succeeded because they never gave up.</a:t>
            </a:r>
            <a:endParaRPr lang="en-US" altLang="zh-CN" sz="2400" dirty="0" smtClean="0">
              <a:latin typeface="Helvetica" pitchFamily="34" charset="0"/>
              <a:ea typeface="楷体_GB2312" panose="02010609030101010101" pitchFamily="49" charset="-122"/>
            </a:endParaRPr>
          </a:p>
        </p:txBody>
      </p:sp>
      <p:pic>
        <p:nvPicPr>
          <p:cNvPr id="22"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9" name="右箭头 8">
            <a:hlinkClick r:id="" action="ppaction://hlinkshowjump?jump=nextslide"/>
          </p:cNvPr>
          <p:cNvSpPr/>
          <p:nvPr/>
        </p:nvSpPr>
        <p:spPr>
          <a:xfrm>
            <a:off x="4912566" y="5991885"/>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0" name="TextBox 9"/>
          <p:cNvSpPr txBox="1"/>
          <p:nvPr/>
        </p:nvSpPr>
        <p:spPr>
          <a:xfrm>
            <a:off x="827584" y="2000240"/>
            <a:ext cx="2946654"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0070C0"/>
                </a:solidFill>
              </a:rPr>
              <a:t>Example 2</a:t>
            </a:r>
            <a:endParaRPr lang="en-US" altLang="zh-CN" sz="2400" dirty="0" smtClean="0">
              <a:solidFill>
                <a:srgbClr val="0070C0"/>
              </a:solidFill>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0"/>
            <a:ext cx="3811425" cy="1046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28737"/>
            <a:ext cx="9072000" cy="53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8" name="TextBox 12"/>
          <p:cNvSpPr txBox="1"/>
          <p:nvPr/>
        </p:nvSpPr>
        <p:spPr>
          <a:xfrm>
            <a:off x="1000101" y="2715885"/>
            <a:ext cx="5804147" cy="3000821"/>
          </a:xfrm>
          <a:prstGeom prst="rect">
            <a:avLst/>
          </a:prstGeom>
          <a:noFill/>
        </p:spPr>
        <p:txBody>
          <a:bodyPr vert="horz" wrap="square" rtlCol="0">
            <a:spAutoFit/>
          </a:bodyPr>
          <a:lstStyle/>
          <a:p>
            <a:pPr algn="just"/>
            <a:r>
              <a:rPr lang="en-US" altLang="zh-CN" sz="2700" dirty="0" smtClean="0">
                <a:latin typeface="Helvetica" pitchFamily="34" charset="0"/>
                <a:ea typeface="楷体_GB2312" panose="02010609030101010101" pitchFamily="49" charset="-122"/>
              </a:rPr>
              <a:t>Read the following sentences from Text B and pay close attention to the underlined words. Write the denotation of each word and its connotation. Check the context for clues. The first one has been done for you.</a:t>
            </a:r>
            <a:endParaRPr lang="en-US" altLang="zh-CN" sz="2700" dirty="0" smtClean="0">
              <a:latin typeface="Helvetica" pitchFamily="34" charset="0"/>
              <a:ea typeface="楷体_GB2312" panose="02010609030101010101" pitchFamily="49" charset="-122"/>
            </a:endParaRPr>
          </a:p>
        </p:txBody>
      </p:sp>
      <p:sp>
        <p:nvSpPr>
          <p:cNvPr id="21" name="TextBox 20"/>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24" name="TextBox 23"/>
          <p:cNvSpPr txBox="1"/>
          <p:nvPr/>
        </p:nvSpPr>
        <p:spPr>
          <a:xfrm>
            <a:off x="1000101" y="2000240"/>
            <a:ext cx="2946654" cy="523220"/>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800" smtClean="0">
                <a:solidFill>
                  <a:srgbClr val="0070C0"/>
                </a:solidFill>
              </a:rPr>
              <a:t>Practice</a:t>
            </a:r>
            <a:endParaRPr lang="en-US" altLang="zh-CN" sz="2800" smtClean="0">
              <a:solidFill>
                <a:srgbClr val="0070C0"/>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6"/>
            <a:ext cx="4226574" cy="1160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21" name="TextBox 20"/>
          <p:cNvSpPr txBox="1"/>
          <p:nvPr/>
        </p:nvSpPr>
        <p:spPr>
          <a:xfrm>
            <a:off x="285720" y="1142984"/>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smtClean="0">
                <a:solidFill>
                  <a:schemeClr val="tx1"/>
                </a:solidFill>
              </a:rPr>
              <a:t>Denotation and Connotation</a:t>
            </a:r>
            <a:endParaRPr lang="zh-CN" altLang="en-US" sz="2600">
              <a:solidFill>
                <a:schemeClr val="tx1"/>
              </a:solidFill>
            </a:endParaRPr>
          </a:p>
        </p:txBody>
      </p:sp>
      <p:sp>
        <p:nvSpPr>
          <p:cNvPr id="19" name="矩形 18"/>
          <p:cNvSpPr/>
          <p:nvPr/>
        </p:nvSpPr>
        <p:spPr>
          <a:xfrm>
            <a:off x="500034" y="1785926"/>
            <a:ext cx="8113996" cy="4044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46405" indent="-446405" algn="just">
              <a:lnSpc>
                <a:spcPct val="125000"/>
              </a:lnSpc>
            </a:pPr>
            <a:r>
              <a:rPr lang="en-US" altLang="zh-CN" sz="2600" b="1" dirty="0" smtClean="0">
                <a:latin typeface="Helvetica" pitchFamily="34" charset="0"/>
                <a:ea typeface="楷体_GB2312" panose="02010609030101010101" pitchFamily="49" charset="-122"/>
              </a:rPr>
              <a:t>1.</a:t>
            </a:r>
            <a:r>
              <a:rPr lang="en-US" altLang="zh-CN" sz="2600" dirty="0" smtClean="0">
                <a:latin typeface="Helvetica" pitchFamily="34" charset="0"/>
                <a:ea typeface="楷体_GB2312" panose="02010609030101010101" pitchFamily="49" charset="-122"/>
              </a:rPr>
              <a:t> A hairbrush served as his microphone as he energetically practiced speaking his </a:t>
            </a:r>
            <a:r>
              <a:rPr lang="en-US" altLang="zh-CN" sz="2600" u="sng" dirty="0" smtClean="0">
                <a:latin typeface="Helvetica" pitchFamily="34" charset="0"/>
                <a:ea typeface="楷体_GB2312" panose="02010609030101010101" pitchFamily="49" charset="-122"/>
              </a:rPr>
              <a:t>masterpieces</a:t>
            </a:r>
            <a:r>
              <a:rPr lang="en-US" altLang="zh-CN" sz="2600" dirty="0" smtClean="0">
                <a:latin typeface="Helvetica" pitchFamily="34" charset="0"/>
                <a:ea typeface="楷体_GB2312" panose="02010609030101010101" pitchFamily="49" charset="-122"/>
              </a:rPr>
              <a:t> to his imaginary listeners. (Para. 3) </a:t>
            </a:r>
            <a:endParaRPr lang="en-US" altLang="zh-CN" sz="2600" dirty="0" smtClean="0">
              <a:latin typeface="Helvetica" pitchFamily="34" charset="0"/>
              <a:ea typeface="楷体_GB2312" panose="02010609030101010101" pitchFamily="49" charset="-122"/>
            </a:endParaRPr>
          </a:p>
          <a:p>
            <a:pPr marL="446405" indent="-446405" algn="just">
              <a:lnSpc>
                <a:spcPct val="125000"/>
              </a:lnSpc>
            </a:pPr>
            <a:r>
              <a:rPr lang="en-US" altLang="zh-CN" sz="2600" b="1" dirty="0" smtClean="0">
                <a:latin typeface="Helvetica" pitchFamily="34" charset="0"/>
                <a:ea typeface="楷体_GB2312" panose="02010609030101010101" pitchFamily="49" charset="-122"/>
              </a:rPr>
              <a:t>     Denotation: </a:t>
            </a:r>
            <a:r>
              <a:rPr lang="en-US" altLang="zh-CN" sz="2600" dirty="0" smtClean="0">
                <a:latin typeface="Helvetica" pitchFamily="34" charset="0"/>
                <a:ea typeface="楷体_GB2312" panose="02010609030101010101" pitchFamily="49" charset="-122"/>
              </a:rPr>
              <a:t>a work of art that is excellent  </a:t>
            </a:r>
            <a:endParaRPr lang="en-US" altLang="zh-CN" sz="2600" dirty="0" smtClean="0">
              <a:latin typeface="Helvetica" pitchFamily="34" charset="0"/>
              <a:ea typeface="楷体_GB2312" panose="02010609030101010101" pitchFamily="49" charset="-122"/>
            </a:endParaRPr>
          </a:p>
          <a:p>
            <a:pPr marL="446405" indent="-446405" algn="just">
              <a:lnSpc>
                <a:spcPct val="125000"/>
              </a:lnSpc>
            </a:pPr>
            <a:r>
              <a:rPr lang="en-US" altLang="zh-CN" sz="2600" b="1" dirty="0" smtClean="0">
                <a:latin typeface="Helvetica" pitchFamily="34" charset="0"/>
                <a:ea typeface="楷体_GB2312" panose="02010609030101010101" pitchFamily="49" charset="-122"/>
              </a:rPr>
              <a:t>    Connotation: </a:t>
            </a:r>
            <a:r>
              <a:rPr lang="en-US" altLang="zh-CN" sz="2600" dirty="0" smtClean="0">
                <a:latin typeface="Helvetica" pitchFamily="34" charset="0"/>
                <a:ea typeface="楷体_GB2312" panose="02010609030101010101" pitchFamily="49" charset="-122"/>
              </a:rPr>
              <a:t>Les Brown regarded his own performance in his shabby room as a masterpiece. The word implies Les Brown’s confidence in realizing his dream as a DJ.</a:t>
            </a:r>
            <a:endParaRPr lang="en-US" altLang="zh-CN" sz="2600" dirty="0" smtClean="0">
              <a:latin typeface="Helvetica" pitchFamily="34" charset="0"/>
              <a:ea typeface="楷体_GB2312" panose="02010609030101010101" pitchFamily="49" charset="-122"/>
            </a:endParaRPr>
          </a:p>
        </p:txBody>
      </p:sp>
      <p:sp>
        <p:nvSpPr>
          <p:cNvPr id="7" name="右箭头 6">
            <a:hlinkClick r:id="" action="ppaction://hlinkshowjump?jump=nextslide"/>
          </p:cNvPr>
          <p:cNvSpPr/>
          <p:nvPr/>
        </p:nvSpPr>
        <p:spPr>
          <a:xfrm>
            <a:off x="5220072"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286"/>
            <a:ext cx="4226574" cy="1160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a:p>
        </p:txBody>
      </p:sp>
      <p:sp>
        <p:nvSpPr>
          <p:cNvPr id="21" name="TextBox 20"/>
          <p:cNvSpPr txBox="1"/>
          <p:nvPr/>
        </p:nvSpPr>
        <p:spPr>
          <a:xfrm>
            <a:off x="341198" y="1052736"/>
            <a:ext cx="5526946"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dirty="0" smtClean="0">
                <a:solidFill>
                  <a:schemeClr val="tx1"/>
                </a:solidFill>
              </a:rPr>
              <a:t>Denotation and Connotation</a:t>
            </a:r>
            <a:endParaRPr lang="zh-CN" altLang="en-US" sz="2600" dirty="0">
              <a:solidFill>
                <a:schemeClr val="tx1"/>
              </a:solidFill>
            </a:endParaRPr>
          </a:p>
        </p:txBody>
      </p:sp>
      <p:sp>
        <p:nvSpPr>
          <p:cNvPr id="19" name="矩形 18"/>
          <p:cNvSpPr/>
          <p:nvPr/>
        </p:nvSpPr>
        <p:spPr>
          <a:xfrm>
            <a:off x="500034" y="1571612"/>
            <a:ext cx="8113996" cy="44935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46405" indent="-446405" algn="just"/>
            <a:r>
              <a:rPr lang="en-US" altLang="zh-CN" sz="2600" b="1" dirty="0" smtClean="0">
                <a:latin typeface="Helvetica" pitchFamily="34" charset="0"/>
                <a:ea typeface="楷体_GB2312" panose="02010609030101010101" pitchFamily="49" charset="-122"/>
              </a:rPr>
              <a:t>2. </a:t>
            </a:r>
            <a:r>
              <a:rPr lang="en-US" altLang="zh-CN" sz="2600" dirty="0" smtClean="0">
                <a:latin typeface="Helvetica" pitchFamily="34" charset="0"/>
                <a:ea typeface="楷体_GB2312" panose="02010609030101010101" pitchFamily="49" charset="-122"/>
              </a:rPr>
              <a:t>One day Les decided to take the initiative and begin with this </a:t>
            </a:r>
            <a:r>
              <a:rPr lang="en-US" altLang="zh-CN" sz="2600" u="sng" dirty="0" smtClean="0">
                <a:latin typeface="Helvetica" pitchFamily="34" charset="0"/>
                <a:ea typeface="楷体_GB2312" panose="02010609030101010101" pitchFamily="49" charset="-122"/>
              </a:rPr>
              <a:t>enterprise</a:t>
            </a:r>
            <a:r>
              <a:rPr lang="en-US" altLang="zh-CN" sz="2600" dirty="0" smtClean="0">
                <a:latin typeface="Helvetica" pitchFamily="34" charset="0"/>
                <a:ea typeface="楷体_GB2312" panose="02010609030101010101" pitchFamily="49" charset="-122"/>
              </a:rPr>
              <a:t>. (Para. 5)</a:t>
            </a:r>
            <a:endParaRPr lang="en-US" altLang="zh-CN" sz="2600" dirty="0" smtClean="0">
              <a:latin typeface="Helvetica" pitchFamily="34" charset="0"/>
              <a:ea typeface="楷体_GB2312" panose="02010609030101010101" pitchFamily="49" charset="-122"/>
            </a:endParaRPr>
          </a:p>
          <a:p>
            <a:pPr marL="446405" indent="-446405" algn="just"/>
            <a:r>
              <a:rPr lang="en-US" altLang="zh-CN" sz="2600" b="1" dirty="0" smtClean="0">
                <a:latin typeface="Helvetica" pitchFamily="34" charset="0"/>
                <a:ea typeface="楷体_GB2312" panose="02010609030101010101" pitchFamily="49" charset="-122"/>
              </a:rPr>
              <a:t>3.  </a:t>
            </a:r>
            <a:r>
              <a:rPr lang="en-US" altLang="zh-CN" sz="2600" dirty="0" smtClean="0">
                <a:latin typeface="Helvetica" pitchFamily="34" charset="0"/>
                <a:ea typeface="楷体_GB2312" panose="02010609030101010101" pitchFamily="49" charset="-122"/>
              </a:rPr>
              <a:t>He stayed around the studio, </a:t>
            </a:r>
            <a:r>
              <a:rPr lang="en-US" altLang="zh-CN" sz="2600" u="sng" dirty="0" smtClean="0">
                <a:latin typeface="Helvetica" pitchFamily="34" charset="0"/>
                <a:ea typeface="楷体_GB2312" panose="02010609030101010101" pitchFamily="49" charset="-122"/>
              </a:rPr>
              <a:t>soaking up </a:t>
            </a:r>
            <a:r>
              <a:rPr lang="en-US" altLang="zh-CN" sz="2600" dirty="0" smtClean="0">
                <a:latin typeface="Helvetica" pitchFamily="34" charset="0"/>
                <a:ea typeface="楷体_GB2312" panose="02010609030101010101" pitchFamily="49" charset="-122"/>
              </a:rPr>
              <a:t>whatever knowledge he could. (Para. 11)</a:t>
            </a:r>
            <a:endParaRPr lang="en-US" altLang="zh-CN" sz="2600" dirty="0" smtClean="0">
              <a:latin typeface="Helvetica" pitchFamily="34" charset="0"/>
              <a:ea typeface="楷体_GB2312" panose="02010609030101010101" pitchFamily="49" charset="-122"/>
            </a:endParaRPr>
          </a:p>
          <a:p>
            <a:pPr marL="446405" indent="-446405" algn="just"/>
            <a:r>
              <a:rPr lang="en-US" altLang="zh-CN" sz="2600" b="1" dirty="0" smtClean="0">
                <a:latin typeface="Helvetica" pitchFamily="34" charset="0"/>
                <a:ea typeface="楷体_GB2312" panose="02010609030101010101" pitchFamily="49" charset="-122"/>
              </a:rPr>
              <a:t>4. </a:t>
            </a:r>
            <a:r>
              <a:rPr lang="en-US" altLang="zh-CN" sz="2600" dirty="0" smtClean="0">
                <a:latin typeface="Helvetica" pitchFamily="34" charset="0"/>
                <a:ea typeface="楷体_GB2312" panose="02010609030101010101" pitchFamily="49" charset="-122"/>
              </a:rPr>
              <a:t>Finally, when the phone rang, Les </a:t>
            </a:r>
            <a:r>
              <a:rPr lang="en-US" altLang="zh-CN" sz="2600" u="sng" dirty="0" smtClean="0">
                <a:latin typeface="Helvetica" pitchFamily="34" charset="0"/>
                <a:ea typeface="楷体_GB2312" panose="02010609030101010101" pitchFamily="49" charset="-122"/>
              </a:rPr>
              <a:t>grabbed</a:t>
            </a:r>
            <a:r>
              <a:rPr lang="en-US" altLang="zh-CN" sz="2600" dirty="0" smtClean="0">
                <a:latin typeface="Helvetica" pitchFamily="34" charset="0"/>
                <a:ea typeface="楷体_GB2312" panose="02010609030101010101" pitchFamily="49" charset="-122"/>
              </a:rPr>
              <a:t> it. (Para. 13)</a:t>
            </a:r>
            <a:endParaRPr lang="en-US" altLang="zh-CN" sz="2600" dirty="0" smtClean="0">
              <a:latin typeface="Helvetica" pitchFamily="34" charset="0"/>
              <a:ea typeface="楷体_GB2312" panose="02010609030101010101" pitchFamily="49" charset="-122"/>
            </a:endParaRPr>
          </a:p>
          <a:p>
            <a:pPr marL="446405" indent="-446405" algn="just"/>
            <a:r>
              <a:rPr lang="en-US" altLang="zh-CN" sz="2600" b="1" dirty="0" smtClean="0">
                <a:latin typeface="Helvetica" pitchFamily="34" charset="0"/>
                <a:ea typeface="楷体_GB2312" panose="02010609030101010101" pitchFamily="49" charset="-122"/>
              </a:rPr>
              <a:t>5. </a:t>
            </a:r>
            <a:r>
              <a:rPr lang="en-US" altLang="zh-CN" sz="2600" dirty="0" smtClean="0">
                <a:latin typeface="Helvetica" pitchFamily="34" charset="0"/>
                <a:ea typeface="楷体_GB2312" panose="02010609030101010101" pitchFamily="49" charset="-122"/>
              </a:rPr>
              <a:t>He </a:t>
            </a:r>
            <a:r>
              <a:rPr lang="en-US" altLang="zh-CN" sz="2600" u="sng" dirty="0" smtClean="0">
                <a:latin typeface="Helvetica" pitchFamily="34" charset="0"/>
                <a:ea typeface="楷体_GB2312" panose="02010609030101010101" pitchFamily="49" charset="-122"/>
              </a:rPr>
              <a:t>flipped</a:t>
            </a:r>
            <a:r>
              <a:rPr lang="en-US" altLang="zh-CN" sz="2600" dirty="0" smtClean="0">
                <a:latin typeface="Helvetica" pitchFamily="34" charset="0"/>
                <a:ea typeface="楷体_GB2312" panose="02010609030101010101" pitchFamily="49" charset="-122"/>
              </a:rPr>
              <a:t> on the microphone and eloquently rapped … (Para. 22)</a:t>
            </a:r>
            <a:endParaRPr lang="en-US" altLang="zh-CN" sz="2600" dirty="0" smtClean="0">
              <a:latin typeface="Helvetica" pitchFamily="34" charset="0"/>
              <a:ea typeface="楷体_GB2312" panose="02010609030101010101" pitchFamily="49" charset="-122"/>
            </a:endParaRPr>
          </a:p>
          <a:p>
            <a:pPr marL="446405" indent="-446405" algn="just"/>
            <a:r>
              <a:rPr lang="en-US" altLang="zh-CN" sz="2600" b="1" dirty="0" smtClean="0">
                <a:latin typeface="Helvetica" pitchFamily="34" charset="0"/>
                <a:ea typeface="楷体_GB2312" panose="02010609030101010101" pitchFamily="49" charset="-122"/>
              </a:rPr>
              <a:t>6. </a:t>
            </a:r>
            <a:r>
              <a:rPr lang="en-US" altLang="zh-CN" sz="2600" dirty="0" smtClean="0">
                <a:latin typeface="Helvetica" pitchFamily="34" charset="0"/>
                <a:ea typeface="楷体_GB2312" panose="02010609030101010101" pitchFamily="49" charset="-122"/>
              </a:rPr>
              <a:t>From that fateful beginning, Les was</a:t>
            </a:r>
            <a:r>
              <a:rPr lang="en-US" altLang="zh-CN" sz="2600" u="sng" dirty="0" smtClean="0">
                <a:latin typeface="Helvetica" pitchFamily="34" charset="0"/>
                <a:ea typeface="楷体_GB2312" panose="02010609030101010101" pitchFamily="49" charset="-122"/>
              </a:rPr>
              <a:t> propelled </a:t>
            </a:r>
            <a:r>
              <a:rPr lang="en-US" altLang="zh-CN" sz="2600" dirty="0" smtClean="0">
                <a:latin typeface="Helvetica" pitchFamily="34" charset="0"/>
                <a:ea typeface="楷体_GB2312" panose="02010609030101010101" pitchFamily="49" charset="-122"/>
              </a:rPr>
              <a:t>to become an icon in broadcasting, politics, public speaking and television. (Para. 23)</a:t>
            </a:r>
            <a:endParaRPr lang="zh-CN" altLang="en-US" sz="2600" dirty="0" smtClean="0">
              <a:latin typeface="Helvetica" pitchFamily="34" charset="0"/>
              <a:ea typeface="楷体_GB2312" panose="02010609030101010101" pitchFamily="49" charset="-122"/>
            </a:endParaRPr>
          </a:p>
        </p:txBody>
      </p:sp>
      <p:pic>
        <p:nvPicPr>
          <p:cNvPr id="23" name="Picture 4">
            <a:hlinkClick r:id="rId1" action="ppaction://hlinksldjump"/>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6"/>
            <a:ext cx="4226574" cy="116023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569305" y="1844824"/>
            <a:ext cx="3394812" cy="4176464"/>
            <a:chOff x="569305" y="1844824"/>
            <a:chExt cx="3394812" cy="4176464"/>
          </a:xfrm>
        </p:grpSpPr>
        <p:pic>
          <p:nvPicPr>
            <p:cNvPr id="13318"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3053" y="5392638"/>
              <a:ext cx="3190875"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 y="4725619"/>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950" y="4031599"/>
              <a:ext cx="320040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0" y="3356992"/>
              <a:ext cx="318135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3242" y="2708920"/>
              <a:ext cx="3190875"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6">
              <a:hlinkClick r:id="rId8" action="ppaction://hlinksldjump"/>
            </p:cNvPr>
            <p:cNvSpPr>
              <a:spLocks noChangeArrowheads="1"/>
            </p:cNvSpPr>
            <p:nvPr/>
          </p:nvSpPr>
          <p:spPr bwMode="auto">
            <a:xfrm>
              <a:off x="569305" y="2805529"/>
              <a:ext cx="3365120" cy="461665"/>
            </a:xfrm>
            <a:prstGeom prst="rect">
              <a:avLst/>
            </a:prstGeom>
            <a:noFill/>
            <a:ln w="9525">
              <a:noFill/>
              <a:miter lim="800000"/>
            </a:ln>
          </p:spPr>
          <p:txBody>
            <a:bodyPr wrap="square">
              <a:spAutoFit/>
            </a:bodyPr>
            <a:lstStyle/>
            <a:p>
              <a:pPr eaLnBrk="0" hangingPunct="0"/>
              <a:r>
                <a:rPr lang="en-US" altLang="zh-CN" sz="2400" smtClean="0">
                  <a:solidFill>
                    <a:srgbClr val="000000"/>
                  </a:solidFill>
                  <a:latin typeface="Helvetica" pitchFamily="34" charset="0"/>
                </a:rPr>
                <a:t>   Warming-up</a:t>
              </a:r>
              <a:endParaRPr lang="en-US" altLang="zh-CN" sz="2400">
                <a:solidFill>
                  <a:srgbClr val="000000"/>
                </a:solidFill>
                <a:latin typeface="Helvetica" pitchFamily="34" charset="0"/>
              </a:endParaRPr>
            </a:p>
          </p:txBody>
        </p:sp>
        <p:sp>
          <p:nvSpPr>
            <p:cNvPr id="30" name="Rectangle 10">
              <a:hlinkClick r:id="rId6" action="ppaction://hlinksldjump"/>
            </p:cNvPr>
            <p:cNvSpPr>
              <a:spLocks noChangeArrowheads="1"/>
            </p:cNvSpPr>
            <p:nvPr/>
          </p:nvSpPr>
          <p:spPr bwMode="auto">
            <a:xfrm>
              <a:off x="569305" y="3478390"/>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Reading skills</a:t>
              </a:r>
              <a:endParaRPr lang="en-US" altLang="zh-CN" sz="2400" dirty="0">
                <a:solidFill>
                  <a:srgbClr val="000000"/>
                </a:solidFill>
                <a:latin typeface="Helvetica" pitchFamily="34" charset="0"/>
              </a:endParaRPr>
            </a:p>
          </p:txBody>
        </p:sp>
        <p:sp>
          <p:nvSpPr>
            <p:cNvPr id="34" name="Rectangle 14">
              <a:hlinkClick r:id="rId4" action="ppaction://hlinksldjump"/>
            </p:cNvPr>
            <p:cNvSpPr>
              <a:spLocks noChangeArrowheads="1"/>
            </p:cNvSpPr>
            <p:nvPr/>
          </p:nvSpPr>
          <p:spPr bwMode="auto">
            <a:xfrm>
              <a:off x="569305" y="4119463"/>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Text study</a:t>
              </a:r>
              <a:endParaRPr lang="en-US" altLang="zh-CN" sz="2400" dirty="0">
                <a:solidFill>
                  <a:srgbClr val="000000"/>
                </a:solidFill>
                <a:latin typeface="Helvetica" pitchFamily="34" charset="0"/>
              </a:endParaRPr>
            </a:p>
          </p:txBody>
        </p:sp>
        <p:sp>
          <p:nvSpPr>
            <p:cNvPr id="38" name="Rectangle 22">
              <a:hlinkClick r:id="rId2" action="ppaction://hlinksldjump"/>
            </p:cNvPr>
            <p:cNvSpPr>
              <a:spLocks noChangeArrowheads="1"/>
            </p:cNvSpPr>
            <p:nvPr/>
          </p:nvSpPr>
          <p:spPr bwMode="auto">
            <a:xfrm>
              <a:off x="569305" y="4797152"/>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Comparative study</a:t>
              </a:r>
              <a:endParaRPr lang="zh-CN" altLang="en-US" sz="2400" b="1" dirty="0">
                <a:solidFill>
                  <a:srgbClr val="FFFF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12" charset="0"/>
              </a:endParaRPr>
            </a:p>
          </p:txBody>
        </p:sp>
        <p:sp>
          <p:nvSpPr>
            <p:cNvPr id="19" name="TextBox 18"/>
            <p:cNvSpPr txBox="1"/>
            <p:nvPr/>
          </p:nvSpPr>
          <p:spPr>
            <a:xfrm>
              <a:off x="715208" y="1844824"/>
              <a:ext cx="2324675" cy="615553"/>
            </a:xfrm>
            <a:prstGeom prst="rect">
              <a:avLst/>
            </a:prstGeom>
            <a:noFill/>
          </p:spPr>
          <p:txBody>
            <a:bodyPr wrap="square" rtlCol="0">
              <a:spAutoFit/>
            </a:bodyPr>
            <a:lstStyle/>
            <a:p>
              <a:r>
                <a:rPr lang="en-US" altLang="zh-CN" sz="3400">
                  <a:solidFill>
                    <a:srgbClr val="FF6600"/>
                  </a:solidFill>
                  <a:effectLst>
                    <a:outerShdw blurRad="38100" dist="38100" dir="2700000" algn="tl">
                      <a:srgbClr val="000000">
                        <a:alpha val="43137"/>
                      </a:srgbClr>
                    </a:outerShdw>
                  </a:effectLst>
                  <a:latin typeface="Cooper Black" panose="0208090404030B020404" pitchFamily="18" charset="0"/>
                </a:rPr>
                <a:t>Contents</a:t>
              </a:r>
              <a:endParaRPr lang="zh-CN" altLang="en-US" sz="3400">
                <a:solidFill>
                  <a:srgbClr val="FF6600"/>
                </a:solidFill>
                <a:effectLst>
                  <a:outerShdw blurRad="38100" dist="38100" dir="2700000" algn="tl">
                    <a:srgbClr val="000000">
                      <a:alpha val="43137"/>
                    </a:srgbClr>
                  </a:outerShdw>
                </a:effectLst>
                <a:latin typeface="Cooper Black" panose="0208090404030B020404" pitchFamily="18" charset="0"/>
              </a:endParaRPr>
            </a:p>
          </p:txBody>
        </p:sp>
        <p:sp>
          <p:nvSpPr>
            <p:cNvPr id="20" name="TextBox 19">
              <a:hlinkClick r:id="rId10" action="ppaction://hlinksldjump"/>
            </p:cNvPr>
            <p:cNvSpPr txBox="1"/>
            <p:nvPr/>
          </p:nvSpPr>
          <p:spPr>
            <a:xfrm>
              <a:off x="569305" y="5373216"/>
              <a:ext cx="3327905" cy="577850"/>
            </a:xfrm>
            <a:prstGeom prst="rect">
              <a:avLst/>
            </a:prstGeom>
            <a:noFill/>
          </p:spPr>
          <p:txBody>
            <a:bodyPr wrap="square" rtlCol="0">
              <a:spAutoFit/>
            </a:bodyPr>
            <a:lstStyle/>
            <a:p>
              <a:pPr eaLnBrk="0" hangingPunct="0">
                <a:lnSpc>
                  <a:spcPct val="150000"/>
                </a:lnSpc>
              </a:pPr>
              <a:r>
                <a:rPr lang="en-US" altLang="zh-CN" sz="2400" dirty="0" smtClean="0">
                  <a:solidFill>
                    <a:srgbClr val="000000"/>
                  </a:solidFill>
                  <a:latin typeface="Helvetica" pitchFamily="34" charset="0"/>
                </a:rPr>
                <a:t>   Unit project</a:t>
              </a:r>
              <a:endParaRPr lang="en-US" altLang="zh-CN" sz="2400" dirty="0" smtClean="0">
                <a:solidFill>
                  <a:srgbClr val="000000"/>
                </a:solidFill>
                <a:latin typeface="Helvetica" pitchFamily="34" charset="0"/>
              </a:endParaRPr>
            </a:p>
          </p:txBody>
        </p:sp>
      </p:grpSp>
      <p:sp>
        <p:nvSpPr>
          <p:cNvPr id="3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5" name="TextBox 34"/>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36" name="TextBox 35"/>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pic>
        <p:nvPicPr>
          <p:cNvPr id="25" name="图片 24" descr="u=2596396190,234320483&amp;fm=21&amp;gp=0.jpg"/>
          <p:cNvPicPr>
            <a:picLocks noChangeAspect="1"/>
          </p:cNvPicPr>
          <p:nvPr/>
        </p:nvPicPr>
        <p:blipFill>
          <a:blip r:embed="rId11" cstate="print"/>
          <a:stretch>
            <a:fillRect/>
          </a:stretch>
        </p:blipFill>
        <p:spPr>
          <a:xfrm>
            <a:off x="4727167" y="3621266"/>
            <a:ext cx="3816424" cy="245094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97" y="1106209"/>
            <a:ext cx="320040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153348" y="1194073"/>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Text study</a:t>
            </a:r>
            <a:endParaRPr lang="en-US" altLang="zh-CN" sz="2400" dirty="0">
              <a:solidFill>
                <a:srgbClr val="000000"/>
              </a:solidFill>
              <a:latin typeface="Helvetica" pitchFamily="34" charset="0"/>
            </a:endParaRPr>
          </a:p>
        </p:txBody>
      </p:sp>
      <p:grpSp>
        <p:nvGrpSpPr>
          <p:cNvPr id="27" name="组合 26"/>
          <p:cNvGrpSpPr/>
          <p:nvPr/>
        </p:nvGrpSpPr>
        <p:grpSpPr>
          <a:xfrm>
            <a:off x="-14245" y="2353432"/>
            <a:ext cx="4943434" cy="1152127"/>
            <a:chOff x="-14245" y="2353432"/>
            <a:chExt cx="4943434" cy="1152127"/>
          </a:xfrm>
        </p:grpSpPr>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4245" y="2353432"/>
              <a:ext cx="4943434"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186144" y="2857496"/>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Text comprehension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8" name="组合 27"/>
          <p:cNvGrpSpPr/>
          <p:nvPr/>
        </p:nvGrpSpPr>
        <p:grpSpPr>
          <a:xfrm>
            <a:off x="-14243" y="3617565"/>
            <a:ext cx="4394174" cy="1152127"/>
            <a:chOff x="-14243" y="3617565"/>
            <a:chExt cx="4394174" cy="1152127"/>
          </a:xfrm>
        </p:grpSpPr>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4243" y="3617565"/>
              <a:ext cx="4394174"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hlinkClick r:id="rId4" action="ppaction://hlinksldjump"/>
            </p:cNvPr>
            <p:cNvSpPr txBox="1"/>
            <p:nvPr/>
          </p:nvSpPr>
          <p:spPr>
            <a:xfrm>
              <a:off x="192443" y="4122495"/>
              <a:ext cx="2507350"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9" name="组合 28"/>
          <p:cNvGrpSpPr/>
          <p:nvPr/>
        </p:nvGrpSpPr>
        <p:grpSpPr>
          <a:xfrm>
            <a:off x="-14597" y="4857742"/>
            <a:ext cx="3682173" cy="1152127"/>
            <a:chOff x="-14597" y="4857742"/>
            <a:chExt cx="3682173" cy="1152127"/>
          </a:xfrm>
        </p:grpSpPr>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4597" y="4857742"/>
              <a:ext cx="368217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hlinkClick r:id="rId5" action="ppaction://hlinksldjump"/>
            </p:cNvPr>
            <p:cNvSpPr txBox="1"/>
            <p:nvPr/>
          </p:nvSpPr>
          <p:spPr>
            <a:xfrm>
              <a:off x="253058" y="5355567"/>
              <a:ext cx="2604429"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24"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1" name="TextBox 30"/>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33" name="TextBox 32"/>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pic>
        <p:nvPicPr>
          <p:cNvPr id="18" name="Picture 1" descr="D:\找图\新视野读写3\新视野读写3册 大图原图\新视野3读写3单元首页图_全\NHCE_dx_3_Unit1_TextB.jpg"/>
          <p:cNvPicPr>
            <a:picLocks noChangeAspect="1" noChangeArrowheads="1"/>
          </p:cNvPicPr>
          <p:nvPr/>
        </p:nvPicPr>
        <p:blipFill>
          <a:blip r:embed="rId8" cstate="print"/>
          <a:srcRect/>
          <a:stretch>
            <a:fillRect/>
          </a:stretch>
        </p:blipFill>
        <p:spPr bwMode="auto">
          <a:xfrm>
            <a:off x="4683507" y="3617565"/>
            <a:ext cx="3909783" cy="22808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45"/>
          <p:cNvSpPr>
            <a:spLocks noChangeArrowheads="1"/>
          </p:cNvSpPr>
          <p:nvPr/>
        </p:nvSpPr>
        <p:spPr bwMode="auto">
          <a:xfrm>
            <a:off x="199026" y="1571612"/>
            <a:ext cx="8730692" cy="3970318"/>
          </a:xfrm>
          <a:prstGeom prst="rect">
            <a:avLst/>
          </a:prstGeom>
          <a:noFill/>
          <a:ln w="9525">
            <a:noFill/>
            <a:miter lim="800000"/>
          </a:ln>
        </p:spPr>
        <p:txBody>
          <a:bodyPr wrap="square">
            <a:spAutoFit/>
          </a:bodyPr>
          <a:lstStyle/>
          <a:p>
            <a:pPr marL="457200" indent="-457200" algn="just"/>
            <a:r>
              <a:rPr lang="en-US" altLang="zh-CN" sz="2800" dirty="0" smtClean="0">
                <a:latin typeface="Helvetica" pitchFamily="34" charset="0"/>
                <a:ea typeface="楷体_GB2312" panose="02010609030101010101" pitchFamily="49" charset="-122"/>
              </a:rPr>
              <a:t>1. Why was Les Brown placed in special education classes? (Para. 2)</a:t>
            </a:r>
            <a:endParaRPr lang="en-US" altLang="zh-CN" sz="2800" dirty="0" smtClean="0">
              <a:latin typeface="Helvetica" pitchFamily="34" charset="0"/>
              <a:ea typeface="楷体_GB2312" panose="02010609030101010101" pitchFamily="49" charset="-122"/>
            </a:endParaRPr>
          </a:p>
          <a:p>
            <a:pPr marL="457200" indent="-457200" algn="just"/>
            <a:r>
              <a:rPr lang="en-US" altLang="zh-CN" sz="2800" dirty="0" smtClean="0">
                <a:latin typeface="Helvetica" pitchFamily="34" charset="0"/>
                <a:ea typeface="楷体_GB2312" panose="02010609030101010101" pitchFamily="49" charset="-122"/>
              </a:rPr>
              <a:t>2. What was the reaction of Les Brown’s friends when he was constantly practicing to realize his dream? (Para. 4)</a:t>
            </a:r>
            <a:endParaRPr lang="en-US" altLang="zh-CN" sz="2800" dirty="0" smtClean="0">
              <a:latin typeface="Helvetica" pitchFamily="34" charset="0"/>
              <a:ea typeface="楷体_GB2312" panose="02010609030101010101" pitchFamily="49" charset="-122"/>
            </a:endParaRPr>
          </a:p>
          <a:p>
            <a:pPr marL="457200" indent="-457200" algn="just"/>
            <a:r>
              <a:rPr lang="en-US" altLang="zh-CN" sz="2800" dirty="0" smtClean="0">
                <a:latin typeface="Helvetica" pitchFamily="34" charset="0"/>
                <a:ea typeface="楷体_GB2312" panose="02010609030101010101" pitchFamily="49" charset="-122"/>
              </a:rPr>
              <a:t>3. Why did the station manager take on Les Brown to do small tasks at last?  (Para.10)</a:t>
            </a:r>
            <a:endParaRPr lang="zh-CN" altLang="en-US" sz="2800" dirty="0">
              <a:latin typeface="Helvetica" pitchFamily="34" charset="0"/>
              <a:ea typeface="楷体_GB2312" panose="02010609030101010101" pitchFamily="49" charset="-122"/>
            </a:endParaRPr>
          </a:p>
          <a:p>
            <a:pPr marL="457200" indent="-457200" algn="just"/>
            <a:r>
              <a:rPr lang="en-US" altLang="zh-CN" sz="2800" dirty="0" smtClean="0">
                <a:latin typeface="Helvetica" pitchFamily="34" charset="0"/>
                <a:ea typeface="楷体_GB2312" panose="02010609030101010101" pitchFamily="49" charset="-122"/>
              </a:rPr>
              <a:t>4. How did Les Brown learn to work the controls in the studio? (Para. 11)</a:t>
            </a:r>
            <a:endParaRPr lang="en-US" altLang="zh-CN" sz="2800" dirty="0" smtClean="0">
              <a:latin typeface="Helvetica" pitchFamily="34" charset="0"/>
              <a:ea typeface="楷体_GB2312" panose="02010609030101010101" pitchFamily="49" charset="-122"/>
            </a:endParaRPr>
          </a:p>
        </p:txBody>
      </p:sp>
      <p:sp>
        <p:nvSpPr>
          <p:cNvPr id="5" name="右箭头 4">
            <a:hlinkClick r:id="" action="ppaction://hlinkshowjump?jump=nextslide"/>
          </p:cNvPr>
          <p:cNvSpPr/>
          <p:nvPr/>
        </p:nvSpPr>
        <p:spPr>
          <a:xfrm>
            <a:off x="5220072"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4624"/>
            <a:ext cx="4010420" cy="1052735"/>
          </a:xfrm>
          <a:prstGeom prst="rect">
            <a:avLst/>
          </a:prstGeom>
        </p:spPr>
      </p:pic>
      <p:sp>
        <p:nvSpPr>
          <p:cNvPr id="7" name="矩形 6"/>
          <p:cNvSpPr/>
          <p:nvPr/>
        </p:nvSpPr>
        <p:spPr>
          <a:xfrm>
            <a:off x="4010420" y="591055"/>
            <a:ext cx="3417602" cy="523220"/>
          </a:xfrm>
          <a:prstGeom prst="rect">
            <a:avLst/>
          </a:prstGeom>
        </p:spPr>
        <p:txBody>
          <a:bodyPr wrap="none">
            <a:spAutoFit/>
          </a:bodyPr>
          <a:lstStyle/>
          <a:p>
            <a:r>
              <a:rPr lang="en-US" altLang="zh-CN" sz="2800" b="1" dirty="0" smtClean="0">
                <a:solidFill>
                  <a:schemeClr val="accent6">
                    <a:lumMod val="75000"/>
                  </a:schemeClr>
                </a:solidFill>
              </a:rPr>
              <a:t>Questions previewing</a:t>
            </a:r>
            <a:endParaRPr lang="zh-CN" altLang="en-US" sz="2800" b="1" dirty="0">
              <a:solidFill>
                <a:schemeClr val="accent6">
                  <a:lumMod val="7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45"/>
          <p:cNvSpPr>
            <a:spLocks noChangeArrowheads="1"/>
          </p:cNvSpPr>
          <p:nvPr/>
        </p:nvSpPr>
        <p:spPr bwMode="auto">
          <a:xfrm>
            <a:off x="199026" y="1675520"/>
            <a:ext cx="8730692" cy="3539430"/>
          </a:xfrm>
          <a:prstGeom prst="rect">
            <a:avLst/>
          </a:prstGeom>
          <a:noFill/>
          <a:ln w="9525">
            <a:noFill/>
            <a:miter lim="800000"/>
          </a:ln>
        </p:spPr>
        <p:txBody>
          <a:bodyPr wrap="square">
            <a:spAutoFit/>
          </a:bodyPr>
          <a:lstStyle/>
          <a:p>
            <a:pPr marL="457200" indent="-457200" algn="just"/>
            <a:r>
              <a:rPr lang="en-US" altLang="zh-CN" sz="2800" dirty="0" smtClean="0">
                <a:latin typeface="Helvetica" pitchFamily="34" charset="0"/>
                <a:ea typeface="楷体_GB2312" panose="02010609030101010101" pitchFamily="49" charset="-122"/>
              </a:rPr>
              <a:t>5. When the DJ named Rock started to feel very sick, what did  Les Brown do? (Para.12)</a:t>
            </a:r>
            <a:endParaRPr lang="en-US" altLang="zh-CN" sz="2800" dirty="0" smtClean="0">
              <a:latin typeface="Helvetica" pitchFamily="34" charset="0"/>
              <a:ea typeface="楷体_GB2312" panose="02010609030101010101" pitchFamily="49" charset="-122"/>
            </a:endParaRPr>
          </a:p>
          <a:p>
            <a:pPr marL="457200" indent="-457200" algn="just"/>
            <a:r>
              <a:rPr lang="en-US" altLang="zh-CN" sz="2800" dirty="0" smtClean="0">
                <a:latin typeface="Helvetica" pitchFamily="34" charset="0"/>
                <a:ea typeface="Cambria Math" panose="02040503050406030204" pitchFamily="-112" charset="0"/>
                <a:cs typeface="Arial" panose="020B0604020202020204" pitchFamily="34" charset="0"/>
              </a:rPr>
              <a:t>6. What did Les Brown immediately do when he got his first chance? </a:t>
            </a:r>
            <a:r>
              <a:rPr lang="en-US" altLang="zh-CN" sz="2800" dirty="0" smtClean="0">
                <a:latin typeface="Helvetica" pitchFamily="34" charset="0"/>
                <a:ea typeface="楷体_GB2312" panose="02010609030101010101" pitchFamily="49" charset="-122"/>
              </a:rPr>
              <a:t>(Para. 21)</a:t>
            </a:r>
            <a:endParaRPr lang="en-US" altLang="zh-CN" sz="2800" dirty="0" smtClean="0">
              <a:solidFill>
                <a:schemeClr val="accent6">
                  <a:lumMod val="50000"/>
                </a:schemeClr>
              </a:solidFill>
              <a:latin typeface="Helvetica" pitchFamily="34" charset="0"/>
              <a:ea typeface="楷体_GB2312" panose="02010609030101010101" pitchFamily="49" charset="-122"/>
            </a:endParaRPr>
          </a:p>
          <a:p>
            <a:pPr marL="457200" indent="-457200" algn="just"/>
            <a:r>
              <a:rPr lang="en-US" altLang="zh-CN" sz="2800" dirty="0" smtClean="0">
                <a:latin typeface="Helvetica" pitchFamily="34" charset="0"/>
                <a:ea typeface="Cambria Math" panose="02040503050406030204" pitchFamily="-112" charset="0"/>
                <a:cs typeface="Helvetica Neue Black Condensed"/>
              </a:rPr>
              <a:t>7. What made Les Brown’s first show a complete success?  </a:t>
            </a:r>
            <a:r>
              <a:rPr lang="en-US" altLang="zh-CN" sz="2800" dirty="0" smtClean="0">
                <a:latin typeface="Helvetica" pitchFamily="34" charset="0"/>
                <a:ea typeface="楷体_GB2312" panose="02010609030101010101" pitchFamily="49" charset="-122"/>
              </a:rPr>
              <a:t>(Para. 23)</a:t>
            </a:r>
            <a:endParaRPr lang="en-US" altLang="zh-CN" sz="2800" dirty="0" smtClean="0">
              <a:latin typeface="Helvetica" pitchFamily="34" charset="0"/>
              <a:ea typeface="Cambria Math" panose="02040503050406030204" pitchFamily="-112" charset="0"/>
              <a:cs typeface="Helvetica Neue Black Condensed"/>
            </a:endParaRPr>
          </a:p>
          <a:p>
            <a:pPr marL="457200" indent="-457200" algn="just"/>
            <a:r>
              <a:rPr lang="en-US" altLang="zh-CN" sz="2800" dirty="0" smtClean="0">
                <a:latin typeface="Helvetica" pitchFamily="34" charset="0"/>
              </a:rPr>
              <a:t>8. According to the passage, what important factors contributed to Les Brown’s success?</a:t>
            </a:r>
            <a:endParaRPr lang="en-US" altLang="zh-CN" sz="2300" dirty="0" smtClean="0">
              <a:latin typeface="Helvetica" pitchFamily="34" charset="0"/>
              <a:ea typeface="楷体_GB2312" panose="0201060903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2" name="矩形 1"/>
          <p:cNvSpPr/>
          <p:nvPr/>
        </p:nvSpPr>
        <p:spPr>
          <a:xfrm>
            <a:off x="4010421" y="526367"/>
            <a:ext cx="3417602" cy="523220"/>
          </a:xfrm>
          <a:prstGeom prst="rect">
            <a:avLst/>
          </a:prstGeom>
        </p:spPr>
        <p:txBody>
          <a:bodyPr wrap="none">
            <a:spAutoFit/>
          </a:bodyPr>
          <a:lstStyle/>
          <a:p>
            <a:r>
              <a:rPr lang="en-US" altLang="zh-CN" sz="2800" b="1" dirty="0" smtClean="0">
                <a:solidFill>
                  <a:schemeClr val="accent6">
                    <a:lumMod val="75000"/>
                  </a:schemeClr>
                </a:solidFill>
              </a:rPr>
              <a:t>Questions previewing</a:t>
            </a:r>
            <a:endParaRPr lang="zh-CN" altLang="en-US" sz="2800" b="1" dirty="0">
              <a:solidFill>
                <a:schemeClr val="accent6">
                  <a:lumMod val="75000"/>
                </a:schemeClr>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857356" y="3620253"/>
            <a:ext cx="6479899" cy="2451953"/>
          </a:xfrm>
          <a:prstGeom prst="rect">
            <a:avLst/>
          </a:prstGeom>
          <a:noFill/>
        </p:spPr>
        <p:txBody>
          <a:bodyPr wrap="square" rtlCol="0">
            <a:spAutoFit/>
          </a:bodyPr>
          <a:lstStyle/>
          <a:p>
            <a:pPr>
              <a:defRPr/>
            </a:pPr>
            <a:r>
              <a:rPr lang="en-US" altLang="zh-CN" sz="2600" dirty="0" smtClean="0">
                <a:latin typeface="Helvetica" pitchFamily="34" charset="0"/>
                <a:ea typeface="Cambria Math" panose="02040503050406030204" pitchFamily="-112" charset="0"/>
                <a:cs typeface="Arial" panose="020B0604020202020204" pitchFamily="34" charset="0"/>
              </a:rPr>
              <a:t>Because of his overactive behavior and nonstop talking as a child, Les was placed in special education classes for the learning disabled all the way through high school.</a:t>
            </a:r>
            <a:endParaRPr lang="en-US" altLang="zh-CN" sz="2600" dirty="0" smtClean="0">
              <a:latin typeface="Helvetica" pitchFamily="34" charset="0"/>
              <a:ea typeface="Cambria Math" panose="02040503050406030204" pitchFamily="-112" charset="0"/>
              <a:cs typeface="Arial" panose="020B0604020202020204" pitchFamily="34" charset="0"/>
            </a:endParaRPr>
          </a:p>
          <a:p>
            <a:pPr>
              <a:lnSpc>
                <a:spcPts val="2800"/>
              </a:lnSpc>
              <a:defRPr/>
            </a:pPr>
            <a:r>
              <a:rPr lang="en-US" altLang="zh-CN" sz="2400" dirty="0" smtClean="0">
                <a:latin typeface="Helvetica" pitchFamily="34" charset="0"/>
                <a:ea typeface="Cambria Math" panose="02040503050406030204" pitchFamily="-112" charset="0"/>
                <a:cs typeface="Arial" panose="020B0604020202020204" pitchFamily="34" charset="0"/>
              </a:rPr>
              <a:t> </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32778" name="矩形 45"/>
          <p:cNvSpPr>
            <a:spLocks noChangeArrowheads="1"/>
          </p:cNvSpPr>
          <p:nvPr/>
        </p:nvSpPr>
        <p:spPr bwMode="auto">
          <a:xfrm>
            <a:off x="490269" y="1609377"/>
            <a:ext cx="7909447" cy="1292662"/>
          </a:xfrm>
          <a:prstGeom prst="rect">
            <a:avLst/>
          </a:prstGeom>
          <a:noFill/>
          <a:ln w="9525">
            <a:noFill/>
            <a:miter lim="800000"/>
          </a:ln>
        </p:spPr>
        <p:txBody>
          <a:bodyPr wrap="square">
            <a:spAutoFit/>
          </a:bodyPr>
          <a:lstStyle/>
          <a:p>
            <a:pPr marL="361950" indent="-361950" algn="just">
              <a:lnSpc>
                <a:spcPct val="150000"/>
              </a:lnSpc>
            </a:pPr>
            <a:r>
              <a:rPr lang="en-US" altLang="zh-CN" sz="2600" dirty="0" smtClean="0">
                <a:solidFill>
                  <a:prstClr val="black"/>
                </a:solidFill>
                <a:latin typeface="Helvetica" pitchFamily="34" charset="0"/>
                <a:ea typeface="Cambria Math" panose="02040503050406030204" pitchFamily="-112" charset="0"/>
                <a:cs typeface="Arial" panose="020B0604020202020204" pitchFamily="34" charset="0"/>
              </a:rPr>
              <a:t>1. </a:t>
            </a:r>
            <a:r>
              <a:rPr lang="en-US" altLang="zh-CN" sz="2600" dirty="0" smtClean="0">
                <a:latin typeface="Helvetica" pitchFamily="34" charset="0"/>
                <a:ea typeface="楷体_GB2312" panose="02010609030101010101" pitchFamily="49" charset="-122"/>
              </a:rPr>
              <a:t>Why was Les Brown placed in special education classes? (Para. 2)</a:t>
            </a:r>
            <a:endParaRPr lang="en-US" altLang="zh-CN" sz="2600" dirty="0" smtClean="0">
              <a:latin typeface="Helvetica" pitchFamily="34" charset="0"/>
              <a:ea typeface="楷体_GB2312" panose="02010609030101010101" pitchFamily="49" charset="-122"/>
            </a:endParaRPr>
          </a:p>
        </p:txBody>
      </p:sp>
      <p:grpSp>
        <p:nvGrpSpPr>
          <p:cNvPr id="14" name="组合 13"/>
          <p:cNvGrpSpPr/>
          <p:nvPr/>
        </p:nvGrpSpPr>
        <p:grpSpPr>
          <a:xfrm>
            <a:off x="566589" y="2856039"/>
            <a:ext cx="7607631" cy="3325093"/>
            <a:chOff x="566589" y="2600312"/>
            <a:chExt cx="7607631" cy="1685944"/>
          </a:xfrm>
        </p:grpSpPr>
        <p:sp>
          <p:nvSpPr>
            <p:cNvPr id="21" name="圆角矩形 20"/>
            <p:cNvSpPr/>
            <p:nvPr/>
          </p:nvSpPr>
          <p:spPr>
            <a:xfrm>
              <a:off x="1071538" y="2782161"/>
              <a:ext cx="7102682" cy="1504095"/>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6589" y="2600312"/>
              <a:ext cx="1290767" cy="77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hlinkClick r:id="rId2" action="ppaction://hlinksldjump"/>
            </p:cNvPr>
            <p:cNvSpPr txBox="1"/>
            <p:nvPr/>
          </p:nvSpPr>
          <p:spPr>
            <a:xfrm>
              <a:off x="863579" y="2821707"/>
              <a:ext cx="712907" cy="234081"/>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06" y="785794"/>
            <a:ext cx="8947517" cy="588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00034" y="1403492"/>
            <a:ext cx="6408141" cy="131112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90000"/>
              </a:lnSpc>
              <a:defRPr/>
            </a:pPr>
            <a:r>
              <a:rPr lang="zh-CN" altLang="en-US" sz="2200" b="1">
                <a:solidFill>
                  <a:schemeClr val="accent6">
                    <a:lumMod val="75000"/>
                  </a:schemeClr>
                </a:solidFill>
                <a:latin typeface="华文楷体" panose="02010600040101010101" pitchFamily="2" charset="-122"/>
                <a:ea typeface="华文楷体" panose="02010600040101010101" pitchFamily="2" charset="-122"/>
              </a:rPr>
              <a:t>原句：</a:t>
            </a:r>
            <a:endParaRPr lang="en-US" altLang="zh-CN" sz="2200" b="1">
              <a:solidFill>
                <a:schemeClr val="accent6">
                  <a:lumMod val="75000"/>
                </a:schemeClr>
              </a:solidFill>
              <a:latin typeface="华文楷体" panose="02010600040101010101" pitchFamily="2" charset="-122"/>
              <a:ea typeface="华文楷体" panose="02010600040101010101" pitchFamily="2" charset="-122"/>
            </a:endParaRPr>
          </a:p>
          <a:p>
            <a:pPr>
              <a:lnSpc>
                <a:spcPct val="90000"/>
              </a:lnSpc>
            </a:pPr>
            <a:r>
              <a:rPr lang="en-US" altLang="zh-CN" sz="2200" i="1" smtClean="0"/>
              <a:t>Because of his overactive behavior and nonstop talking as a child, Les was placed in special education classes for the learning disabled all the way through high school. </a:t>
            </a:r>
            <a:r>
              <a:rPr lang="en-US" altLang="zh-CN" sz="2200" smtClean="0">
                <a:solidFill>
                  <a:srgbClr val="FF6600"/>
                </a:solidFill>
              </a:rPr>
              <a:t>(Para. 2)</a:t>
            </a:r>
            <a:endParaRPr lang="zh-CN" altLang="en-US" sz="2200" i="1"/>
          </a:p>
        </p:txBody>
      </p:sp>
      <p:sp>
        <p:nvSpPr>
          <p:cNvPr id="18" name="TextBox 17"/>
          <p:cNvSpPr txBox="1"/>
          <p:nvPr/>
        </p:nvSpPr>
        <p:spPr>
          <a:xfrm>
            <a:off x="500034" y="3000372"/>
            <a:ext cx="6264695" cy="1615827"/>
          </a:xfrm>
          <a:prstGeom prst="rect">
            <a:avLst/>
          </a:prstGeom>
          <a:noFill/>
        </p:spPr>
        <p:txBody>
          <a:bodyPr wrap="square" rtlCol="0">
            <a:spAutoFit/>
          </a:bodyPr>
          <a:lstStyle/>
          <a:p>
            <a:pPr algn="just">
              <a:lnSpc>
                <a:spcPct val="90000"/>
              </a:lnSpc>
              <a:defRPr/>
            </a:pPr>
            <a:r>
              <a:rPr lang="zh-CN"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解释</a:t>
            </a:r>
            <a:r>
              <a:rPr lang="en-US"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lnSpc>
                <a:spcPct val="90000"/>
              </a:lnSpc>
              <a:defRPr/>
            </a:pPr>
            <a:r>
              <a:rPr lang="en-US" altLang="zh-CN" sz="2200" dirty="0" smtClean="0">
                <a:latin typeface="Helvetica" pitchFamily="34" charset="0"/>
                <a:ea typeface="Cambria Math" panose="02040503050406030204" pitchFamily="-112" charset="0"/>
                <a:cs typeface="Arial" panose="020B0604020202020204" pitchFamily="34" charset="0"/>
              </a:rPr>
              <a:t>Because he was more active and talkative than normal kids during his childhood, Les was sent to the classes specially set up for those with learning difficulties; he was there until he graduated from high school.</a:t>
            </a:r>
            <a:endParaRPr lang="en-US" altLang="zh-CN" sz="2200" dirty="0" smtClean="0">
              <a:latin typeface="Helvetica" pitchFamily="34" charset="0"/>
              <a:ea typeface="Cambria Math" panose="02040503050406030204" pitchFamily="-112" charset="0"/>
              <a:cs typeface="Arial" panose="020B0604020202020204" pitchFamily="34" charset="0"/>
            </a:endParaRPr>
          </a:p>
          <a:p>
            <a:pPr algn="just">
              <a:lnSpc>
                <a:spcPct val="90000"/>
              </a:lnSpc>
              <a:defRPr/>
            </a:pPr>
            <a:endParaRPr lang="zh-CN" altLang="en-US" sz="2200" dirty="0">
              <a:latin typeface="Helvetica" pitchFamily="34" charset="0"/>
              <a:ea typeface="Cambria Math" panose="02040503050406030204" pitchFamily="-112" charset="0"/>
              <a:cs typeface="Arial" panose="020B0604020202020204" pitchFamily="34" charset="0"/>
            </a:endParaRPr>
          </a:p>
        </p:txBody>
      </p:sp>
      <p:sp>
        <p:nvSpPr>
          <p:cNvPr id="19" name="TextBox 18"/>
          <p:cNvSpPr txBox="1"/>
          <p:nvPr/>
        </p:nvSpPr>
        <p:spPr>
          <a:xfrm>
            <a:off x="355494" y="4975392"/>
            <a:ext cx="6552681" cy="1313565"/>
          </a:xfrm>
          <a:prstGeom prst="rect">
            <a:avLst/>
          </a:prstGeom>
          <a:noFill/>
        </p:spPr>
        <p:txBody>
          <a:bodyPr wrap="square" rtlCol="0">
            <a:spAutoFit/>
          </a:bodyPr>
          <a:lstStyle/>
          <a:p>
            <a:pPr indent="133350" algn="just" eaLnBrk="0" hangingPunct="0">
              <a:lnSpc>
                <a:spcPct val="90000"/>
              </a:lnSpc>
              <a:defRPr/>
            </a:pPr>
            <a:r>
              <a:rPr lang="zh-CN"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译文：</a:t>
            </a:r>
            <a:endParaRPr lang="en-US" altLang="zh-CN"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marL="85725" indent="47625" algn="just" eaLnBrk="0" hangingPunct="0">
              <a:lnSpc>
                <a:spcPct val="90000"/>
              </a:lnSpc>
              <a:defRPr/>
            </a:pPr>
            <a:r>
              <a:rPr lang="zh-CN" altLang="en-US" sz="2200" dirty="0" smtClean="0">
                <a:latin typeface="华文楷体" panose="02010600040101010101" pitchFamily="2" charset="-122"/>
                <a:ea typeface="华文楷体" panose="02010600040101010101" pitchFamily="2" charset="-122"/>
                <a:cs typeface="Arial" panose="020B0604020202020204" pitchFamily="34" charset="0"/>
              </a:rPr>
              <a:t>由于儿时过度好动，还爱不停地说话，莱斯被送到专为学习困难儿童而设的特殊教育班，并一直读到了高中。</a:t>
            </a:r>
            <a:endParaRPr lang="zh-CN" altLang="en-US" sz="2200" dirty="0" smtClean="0">
              <a:latin typeface="华文楷体" panose="02010600040101010101" pitchFamily="2" charset="-122"/>
              <a:ea typeface="华文楷体" panose="02010600040101010101" pitchFamily="2" charset="-122"/>
              <a:cs typeface="Arial" panose="020B0604020202020204" pitchFamily="34" charset="0"/>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5" name="矩形 14"/>
          <p:cNvSpPr/>
          <p:nvPr/>
        </p:nvSpPr>
        <p:spPr>
          <a:xfrm>
            <a:off x="4010421" y="526367"/>
            <a:ext cx="3609963" cy="523220"/>
          </a:xfrm>
          <a:prstGeom prst="rect">
            <a:avLst/>
          </a:prstGeom>
        </p:spPr>
        <p:txBody>
          <a:bodyPr wrap="none">
            <a:spAutoFit/>
          </a:bodyPr>
          <a:lstStyle/>
          <a:p>
            <a:r>
              <a:rPr lang="en-US" altLang="zh-CN" sz="2800" b="1" dirty="0" smtClean="0">
                <a:solidFill>
                  <a:schemeClr val="accent6">
                    <a:lumMod val="75000"/>
                  </a:schemeClr>
                </a:solidFill>
              </a:rPr>
              <a:t>Sentence </a:t>
            </a:r>
            <a:r>
              <a:rPr lang="en-US" altLang="zh-CN" sz="2800" b="1" smtClean="0">
                <a:solidFill>
                  <a:schemeClr val="accent6">
                    <a:lumMod val="75000"/>
                  </a:schemeClr>
                </a:solidFill>
              </a:rPr>
              <a:t>interpreation</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3236" y="1214422"/>
            <a:ext cx="8590730" cy="4190056"/>
            <a:chOff x="53236" y="-731945"/>
            <a:chExt cx="8590730" cy="7332258"/>
          </a:xfrm>
        </p:grpSpPr>
        <p:sp>
          <p:nvSpPr>
            <p:cNvPr id="33799" name="矩形 45"/>
            <p:cNvSpPr>
              <a:spLocks noChangeArrowheads="1"/>
            </p:cNvSpPr>
            <p:nvPr/>
          </p:nvSpPr>
          <p:spPr bwMode="auto">
            <a:xfrm>
              <a:off x="642911" y="-731945"/>
              <a:ext cx="8001055" cy="2250174"/>
            </a:xfrm>
            <a:prstGeom prst="rect">
              <a:avLst/>
            </a:prstGeom>
            <a:noFill/>
            <a:ln w="9525">
              <a:noFill/>
              <a:miter lim="800000"/>
            </a:ln>
          </p:spPr>
          <p:txBody>
            <a:bodyPr wrap="square">
              <a:spAutoFit/>
            </a:bodyPr>
            <a:lstStyle/>
            <a:p>
              <a:pPr marL="446405" indent="-446405" algn="just">
                <a:lnSpc>
                  <a:spcPct val="120000"/>
                </a:lnSpc>
              </a:pPr>
              <a:r>
                <a:rPr lang="en-US" altLang="zh-CN" sz="2600" dirty="0" smtClean="0">
                  <a:latin typeface="Helvetica" pitchFamily="34" charset="0"/>
                  <a:ea typeface="楷体_GB2312" panose="02010609030101010101" pitchFamily="49" charset="-122"/>
                </a:rPr>
                <a:t>2. What was the reaction of Les Brown’s friends when he was constantly practicing to realize his dream? (Para. 4)</a:t>
              </a:r>
              <a:endParaRPr lang="zh-CN" altLang="en-US" sz="2600" dirty="0" smtClean="0">
                <a:latin typeface="Helvetica" pitchFamily="34" charset="0"/>
                <a:ea typeface="楷体_GB2312" panose="02010609030101010101" pitchFamily="49" charset="-122"/>
              </a:endParaRPr>
            </a:p>
          </p:txBody>
        </p:sp>
        <p:sp>
          <p:nvSpPr>
            <p:cNvPr id="10" name="圆角矩形 9"/>
            <p:cNvSpPr/>
            <p:nvPr/>
          </p:nvSpPr>
          <p:spPr>
            <a:xfrm>
              <a:off x="404045" y="3046639"/>
              <a:ext cx="8239921" cy="355367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236" y="2132856"/>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a:hlinkClick r:id="rId2" action="ppaction://hlinksldjump"/>
            </p:cNvPr>
            <p:cNvSpPr txBox="1"/>
            <p:nvPr/>
          </p:nvSpPr>
          <p:spPr>
            <a:xfrm>
              <a:off x="394253" y="258497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4" name="矩形 13"/>
          <p:cNvSpPr/>
          <p:nvPr/>
        </p:nvSpPr>
        <p:spPr>
          <a:xfrm>
            <a:off x="1273469" y="3911332"/>
            <a:ext cx="6500858" cy="954107"/>
          </a:xfrm>
          <a:prstGeom prst="rect">
            <a:avLst/>
          </a:prstGeom>
        </p:spPr>
        <p:txBody>
          <a:bodyPr wrap="square">
            <a:spAutoFit/>
          </a:bodyPr>
          <a:lstStyle/>
          <a:p>
            <a:pPr algn="just"/>
            <a:r>
              <a:rPr lang="en-US" altLang="zh-CN" sz="2800" dirty="0" smtClean="0">
                <a:latin typeface="Helvetica" pitchFamily="34" charset="0"/>
                <a:ea typeface="Cambria Math" panose="02040503050406030204" pitchFamily="-112" charset="0"/>
                <a:cs typeface="Arial" panose="020B0604020202020204" pitchFamily="34" charset="0"/>
              </a:rPr>
              <a:t>His friends got bored, laughed at him and asked him to give up his dream. </a:t>
            </a:r>
            <a:endParaRPr lang="zh-CN" altLang="en-US" sz="2800" dirty="0" smtClean="0">
              <a:latin typeface="Helvetica" pitchFamily="34" charset="0"/>
              <a:ea typeface="Cambria Math" panose="02040503050406030204" pitchFamily="-112" charset="0"/>
              <a:cs typeface="Arial" panose="020B0604020202020204" pitchFamily="34" charset="0"/>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06" y="785794"/>
            <a:ext cx="8947517" cy="588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00034" y="1708191"/>
            <a:ext cx="6408141" cy="100642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90000"/>
              </a:lnSpc>
              <a:defRPr/>
            </a:pPr>
            <a:r>
              <a:rPr lang="zh-CN" altLang="en-US" sz="2200" b="1" dirty="0">
                <a:solidFill>
                  <a:schemeClr val="accent6">
                    <a:lumMod val="75000"/>
                  </a:schemeClr>
                </a:solidFill>
                <a:latin typeface="华文楷体" panose="02010600040101010101" pitchFamily="2" charset="-122"/>
                <a:ea typeface="华文楷体" panose="02010600040101010101" pitchFamily="2" charset="-122"/>
              </a:rPr>
              <a:t>原句：</a:t>
            </a:r>
            <a:endParaRPr lang="en-US" altLang="zh-CN" sz="2200" b="1" dirty="0">
              <a:solidFill>
                <a:schemeClr val="accent6">
                  <a:lumMod val="75000"/>
                </a:schemeClr>
              </a:solidFill>
              <a:latin typeface="华文楷体" panose="02010600040101010101" pitchFamily="2" charset="-122"/>
              <a:ea typeface="华文楷体" panose="02010600040101010101" pitchFamily="2" charset="-122"/>
            </a:endParaRPr>
          </a:p>
          <a:p>
            <a:pPr>
              <a:lnSpc>
                <a:spcPct val="90000"/>
              </a:lnSpc>
            </a:pPr>
            <a:r>
              <a:rPr lang="en-US" altLang="zh-CN" sz="2200" i="1" dirty="0" smtClean="0"/>
              <a:t>He aggravated his friends with his constant practicing. They scorned him and said to stop dreaming and focus on the real world. </a:t>
            </a:r>
            <a:r>
              <a:rPr lang="en-US" altLang="zh-CN" sz="2200" dirty="0" smtClean="0">
                <a:solidFill>
                  <a:srgbClr val="FF6600"/>
                </a:solidFill>
              </a:rPr>
              <a:t>(Para. 4)</a:t>
            </a:r>
            <a:endParaRPr lang="zh-CN" altLang="en-US" sz="2200" i="1" dirty="0"/>
          </a:p>
        </p:txBody>
      </p:sp>
      <p:sp>
        <p:nvSpPr>
          <p:cNvPr id="18" name="TextBox 17"/>
          <p:cNvSpPr txBox="1"/>
          <p:nvPr/>
        </p:nvSpPr>
        <p:spPr>
          <a:xfrm>
            <a:off x="500034" y="3313371"/>
            <a:ext cx="6264695" cy="1920526"/>
          </a:xfrm>
          <a:prstGeom prst="rect">
            <a:avLst/>
          </a:prstGeom>
          <a:noFill/>
        </p:spPr>
        <p:txBody>
          <a:bodyPr wrap="square" rtlCol="0">
            <a:spAutoFit/>
          </a:bodyPr>
          <a:lstStyle/>
          <a:p>
            <a:pPr algn="just">
              <a:lnSpc>
                <a:spcPct val="90000"/>
              </a:lnSpc>
              <a:defRPr/>
            </a:pPr>
            <a:r>
              <a:rPr lang="zh-CN"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解释</a:t>
            </a:r>
            <a:r>
              <a:rPr lang="en-US"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lnSpc>
                <a:spcPct val="90000"/>
              </a:lnSpc>
              <a:defRPr/>
            </a:pPr>
            <a:r>
              <a:rPr lang="en-US" altLang="zh-CN" sz="2200" smtClean="0">
                <a:latin typeface="Helvetica" pitchFamily="34" charset="0"/>
                <a:ea typeface="Cambria Math" panose="02040503050406030204" pitchFamily="-112" charset="0"/>
                <a:cs typeface="Arial" panose="020B0604020202020204" pitchFamily="34" charset="0"/>
              </a:rPr>
              <a:t>He practiced broadcasting music constantly, which made his friends extremely annoyed. They laughed at him and told him to stop daydreaming and face reality.</a:t>
            </a:r>
            <a:endParaRPr lang="en-US" altLang="zh-CN" sz="2200" smtClean="0">
              <a:latin typeface="Helvetica" pitchFamily="34" charset="0"/>
              <a:ea typeface="Cambria Math" panose="02040503050406030204" pitchFamily="-112" charset="0"/>
              <a:cs typeface="Arial" panose="020B0604020202020204" pitchFamily="34" charset="0"/>
            </a:endParaRPr>
          </a:p>
          <a:p>
            <a:pPr algn="just">
              <a:lnSpc>
                <a:spcPct val="90000"/>
              </a:lnSpc>
              <a:defRPr/>
            </a:pPr>
            <a:endParaRPr lang="en-US" altLang="zh-CN" sz="2200" smtClean="0">
              <a:latin typeface="Helvetica" pitchFamily="34" charset="0"/>
              <a:ea typeface="Cambria Math" panose="02040503050406030204" pitchFamily="-112" charset="0"/>
              <a:cs typeface="Arial" panose="020B0604020202020204" pitchFamily="34" charset="0"/>
            </a:endParaRPr>
          </a:p>
          <a:p>
            <a:pPr algn="just">
              <a:lnSpc>
                <a:spcPct val="90000"/>
              </a:lnSpc>
              <a:defRPr/>
            </a:pPr>
            <a:endParaRPr lang="zh-CN" altLang="en-US" sz="2200" smtClean="0">
              <a:latin typeface="Helvetica" pitchFamily="34" charset="0"/>
              <a:ea typeface="Cambria Math" panose="02040503050406030204" pitchFamily="-112" charset="0"/>
              <a:cs typeface="Arial" panose="020B0604020202020204" pitchFamily="34" charset="0"/>
            </a:endParaRPr>
          </a:p>
        </p:txBody>
      </p:sp>
      <p:sp>
        <p:nvSpPr>
          <p:cNvPr id="19" name="TextBox 18"/>
          <p:cNvSpPr txBox="1"/>
          <p:nvPr/>
        </p:nvSpPr>
        <p:spPr>
          <a:xfrm>
            <a:off x="355494" y="4975392"/>
            <a:ext cx="6552681" cy="1006429"/>
          </a:xfrm>
          <a:prstGeom prst="rect">
            <a:avLst/>
          </a:prstGeom>
          <a:noFill/>
        </p:spPr>
        <p:txBody>
          <a:bodyPr wrap="square" rtlCol="0">
            <a:spAutoFit/>
          </a:bodyPr>
          <a:lstStyle/>
          <a:p>
            <a:pPr indent="133350" algn="just" eaLnBrk="0" hangingPunct="0">
              <a:lnSpc>
                <a:spcPct val="90000"/>
              </a:lnSpc>
              <a:defRPr/>
            </a:pPr>
            <a:r>
              <a:rPr lang="zh-CN"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译文：</a:t>
            </a:r>
            <a:endParaRPr lang="en-US" altLang="zh-CN"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marL="85725" indent="47625" algn="just" eaLnBrk="0" hangingPunct="0">
              <a:lnSpc>
                <a:spcPct val="90000"/>
              </a:lnSpc>
              <a:defRPr/>
            </a:pPr>
            <a:r>
              <a:rPr lang="zh-CN" altLang="en-US" sz="2200" dirty="0" smtClean="0">
                <a:latin typeface="华文楷体" panose="02010600040101010101" pitchFamily="2" charset="-122"/>
                <a:ea typeface="华文楷体" panose="02010600040101010101" pitchFamily="2" charset="-122"/>
                <a:cs typeface="Arial" panose="020B0604020202020204" pitchFamily="34" charset="0"/>
              </a:rPr>
              <a:t>他无休止地练习让朋友们不胜其烦。他们嘲弄他，  告诉他别做白日梦，要面对现实。</a:t>
            </a:r>
            <a:endParaRPr lang="zh-CN" altLang="en-US" sz="2200" dirty="0" smtClean="0">
              <a:latin typeface="华文楷体" panose="02010600040101010101" pitchFamily="2" charset="-122"/>
              <a:ea typeface="华文楷体" panose="02010600040101010101" pitchFamily="2" charset="-122"/>
              <a:cs typeface="Arial" panose="020B060402020202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2" name="矩形 11"/>
          <p:cNvSpPr/>
          <p:nvPr/>
        </p:nvSpPr>
        <p:spPr>
          <a:xfrm>
            <a:off x="4010421" y="526367"/>
            <a:ext cx="3609963" cy="523220"/>
          </a:xfrm>
          <a:prstGeom prst="rect">
            <a:avLst/>
          </a:prstGeom>
        </p:spPr>
        <p:txBody>
          <a:bodyPr wrap="none">
            <a:spAutoFit/>
          </a:bodyPr>
          <a:lstStyle/>
          <a:p>
            <a:r>
              <a:rPr lang="en-US" altLang="zh-CN" sz="2800" b="1" dirty="0" smtClean="0">
                <a:solidFill>
                  <a:schemeClr val="accent6">
                    <a:lumMod val="75000"/>
                  </a:schemeClr>
                </a:solidFill>
              </a:rPr>
              <a:t>Sentence </a:t>
            </a:r>
            <a:r>
              <a:rPr lang="en-US" altLang="zh-CN" sz="2800" b="1" smtClean="0">
                <a:solidFill>
                  <a:schemeClr val="accent6">
                    <a:lumMod val="75000"/>
                  </a:schemeClr>
                </a:solidFill>
              </a:rPr>
              <a:t>interpreation</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53236" y="1504578"/>
            <a:ext cx="8590730" cy="4641916"/>
            <a:chOff x="53236" y="-15819"/>
            <a:chExt cx="8590730" cy="6159463"/>
          </a:xfrm>
        </p:grpSpPr>
        <p:sp>
          <p:nvSpPr>
            <p:cNvPr id="33799" name="矩形 45"/>
            <p:cNvSpPr>
              <a:spLocks noChangeArrowheads="1"/>
            </p:cNvSpPr>
            <p:nvPr/>
          </p:nvSpPr>
          <p:spPr bwMode="auto">
            <a:xfrm>
              <a:off x="642910" y="-15819"/>
              <a:ext cx="8001055" cy="1984803"/>
            </a:xfrm>
            <a:prstGeom prst="rect">
              <a:avLst/>
            </a:prstGeom>
            <a:noFill/>
            <a:ln w="9525">
              <a:noFill/>
              <a:miter lim="800000"/>
            </a:ln>
          </p:spPr>
          <p:txBody>
            <a:bodyPr wrap="square">
              <a:spAutoFit/>
            </a:bodyPr>
            <a:lstStyle/>
            <a:p>
              <a:pPr marL="361950" indent="-361950" algn="just">
                <a:lnSpc>
                  <a:spcPct val="120000"/>
                </a:lnSpc>
              </a:pPr>
              <a:r>
                <a:rPr lang="en-US" altLang="zh-CN" sz="2600" dirty="0" smtClean="0">
                  <a:latin typeface="Helvetica" pitchFamily="34" charset="0"/>
                  <a:ea typeface="楷体_GB2312" panose="02010609030101010101" pitchFamily="49" charset="-122"/>
                </a:rPr>
                <a:t>3. Why did the station manager take on Les Brown to do small tasks at last? </a:t>
              </a:r>
              <a:r>
                <a:rPr lang="en-US" altLang="zh-CN" sz="2600" dirty="0" smtClean="0">
                  <a:solidFill>
                    <a:prstClr val="black"/>
                  </a:solidFill>
                  <a:latin typeface="Helvetica" pitchFamily="34" charset="0"/>
                  <a:ea typeface="楷体_GB2312" panose="02010609030101010101" pitchFamily="49" charset="-122"/>
                </a:rPr>
                <a:t> (Para.10)</a:t>
              </a:r>
              <a:endParaRPr lang="zh-CN" altLang="en-US" sz="2600" dirty="0">
                <a:latin typeface="Helvetica" pitchFamily="34" charset="0"/>
                <a:ea typeface="楷体_GB2312" panose="02010609030101010101" pitchFamily="49" charset="-122"/>
              </a:endParaRPr>
            </a:p>
            <a:p>
              <a:pPr algn="just">
                <a:lnSpc>
                  <a:spcPct val="120000"/>
                </a:lnSpc>
              </a:pPr>
              <a:endParaRPr lang="zh-CN" altLang="en-US" sz="2400" dirty="0">
                <a:ea typeface="Cambria Math" panose="02040503050406030204" pitchFamily="-112" charset="0"/>
                <a:cs typeface="Arial" panose="020B0604020202020204" pitchFamily="34" charset="0"/>
              </a:endParaRPr>
            </a:p>
          </p:txBody>
        </p:sp>
        <p:sp>
          <p:nvSpPr>
            <p:cNvPr id="10" name="圆角矩形 9"/>
            <p:cNvSpPr/>
            <p:nvPr/>
          </p:nvSpPr>
          <p:spPr>
            <a:xfrm>
              <a:off x="404045" y="2589970"/>
              <a:ext cx="8239921" cy="355367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236" y="2132856"/>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a:hlinkClick r:id="rId2" action="ppaction://hlinksldjump"/>
            </p:cNvPr>
            <p:cNvSpPr txBox="1"/>
            <p:nvPr/>
          </p:nvSpPr>
          <p:spPr>
            <a:xfrm>
              <a:off x="394253" y="2584974"/>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4" name="矩形 13"/>
          <p:cNvSpPr/>
          <p:nvPr/>
        </p:nvSpPr>
        <p:spPr>
          <a:xfrm>
            <a:off x="1285852" y="3976024"/>
            <a:ext cx="6500858" cy="1815882"/>
          </a:xfrm>
          <a:prstGeom prst="rect">
            <a:avLst/>
          </a:prstGeom>
        </p:spPr>
        <p:txBody>
          <a:bodyPr wrap="square">
            <a:spAutoFit/>
          </a:bodyPr>
          <a:lstStyle/>
          <a:p>
            <a:pPr algn="just"/>
            <a:r>
              <a:rPr lang="en-US" altLang="zh-CN" sz="2800" dirty="0" smtClean="0">
                <a:latin typeface="Helvetica" pitchFamily="34" charset="0"/>
                <a:ea typeface="Cambria Math" panose="02040503050406030204" pitchFamily="-112" charset="0"/>
                <a:cs typeface="Arial" panose="020B0604020202020204" pitchFamily="34" charset="0"/>
              </a:rPr>
              <a:t>Being moved by Les Brown’s persistence, the station manager finally gave in and took Les on to do small tasks — at no pay. </a:t>
            </a:r>
            <a:endParaRPr lang="zh-CN" altLang="en-US" sz="2800" dirty="0" smtClean="0">
              <a:latin typeface="Helvetica" pitchFamily="34" charset="0"/>
              <a:ea typeface="Cambria Math" panose="02040503050406030204" pitchFamily="-112" charset="0"/>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06" y="785794"/>
            <a:ext cx="8947517" cy="588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00034" y="1708191"/>
            <a:ext cx="6408141" cy="100642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90000"/>
              </a:lnSpc>
              <a:defRPr/>
            </a:pPr>
            <a:r>
              <a:rPr lang="zh-CN" altLang="en-US" sz="2200" b="1">
                <a:solidFill>
                  <a:schemeClr val="accent6">
                    <a:lumMod val="75000"/>
                  </a:schemeClr>
                </a:solidFill>
                <a:latin typeface="华文楷体" panose="02010600040101010101" pitchFamily="2" charset="-122"/>
                <a:ea typeface="华文楷体" panose="02010600040101010101" pitchFamily="2" charset="-122"/>
              </a:rPr>
              <a:t>原句：</a:t>
            </a:r>
            <a:endParaRPr lang="en-US" altLang="zh-CN" sz="2200" b="1">
              <a:solidFill>
                <a:schemeClr val="accent6">
                  <a:lumMod val="75000"/>
                </a:schemeClr>
              </a:solidFill>
              <a:latin typeface="华文楷体" panose="02010600040101010101" pitchFamily="2" charset="-122"/>
              <a:ea typeface="华文楷体" panose="02010600040101010101" pitchFamily="2" charset="-122"/>
            </a:endParaRPr>
          </a:p>
          <a:p>
            <a:pPr>
              <a:lnSpc>
                <a:spcPct val="90000"/>
              </a:lnSpc>
            </a:pPr>
            <a:r>
              <a:rPr lang="en-US" altLang="zh-CN" sz="2200" i="1" smtClean="0"/>
              <a:t>His persistence was very persuasive, and the station manager finally gave in and took Les on to do small tasks – at no pay. </a:t>
            </a:r>
            <a:r>
              <a:rPr lang="en-US" altLang="zh-CN" sz="2200" smtClean="0">
                <a:solidFill>
                  <a:srgbClr val="FF6600"/>
                </a:solidFill>
              </a:rPr>
              <a:t>(Para. 10)</a:t>
            </a:r>
            <a:endParaRPr lang="zh-CN" altLang="en-US" sz="2200" i="1"/>
          </a:p>
        </p:txBody>
      </p:sp>
      <p:sp>
        <p:nvSpPr>
          <p:cNvPr id="18" name="TextBox 17"/>
          <p:cNvSpPr txBox="1"/>
          <p:nvPr/>
        </p:nvSpPr>
        <p:spPr>
          <a:xfrm>
            <a:off x="500034" y="3313371"/>
            <a:ext cx="6264695" cy="1338828"/>
          </a:xfrm>
          <a:prstGeom prst="rect">
            <a:avLst/>
          </a:prstGeom>
          <a:noFill/>
        </p:spPr>
        <p:txBody>
          <a:bodyPr wrap="square" rtlCol="0">
            <a:spAutoFit/>
          </a:bodyPr>
          <a:lstStyle/>
          <a:p>
            <a:pPr algn="just">
              <a:lnSpc>
                <a:spcPct val="90000"/>
              </a:lnSpc>
              <a:defRPr/>
            </a:pPr>
            <a:r>
              <a:rPr lang="zh-CN"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解释</a:t>
            </a:r>
            <a:r>
              <a:rPr lang="en-US"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2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lnSpc>
                <a:spcPct val="90000"/>
              </a:lnSpc>
              <a:defRPr/>
            </a:pPr>
            <a:r>
              <a:rPr lang="en-US" altLang="zh-CN" sz="2200" smtClean="0">
                <a:latin typeface="Helvetica" pitchFamily="34" charset="0"/>
                <a:ea typeface="Cambria Math" panose="02040503050406030204" pitchFamily="-112" charset="0"/>
                <a:cs typeface="Arial" panose="020B0604020202020204" pitchFamily="34" charset="0"/>
              </a:rPr>
              <a:t>His persistence finally persuaded the station manager to give him a job of doing tiny things without any pay.</a:t>
            </a:r>
            <a:endParaRPr lang="en-US" altLang="zh-CN" sz="2200" smtClean="0">
              <a:latin typeface="Helvetica" pitchFamily="34" charset="0"/>
              <a:ea typeface="Cambria Math" panose="02040503050406030204" pitchFamily="-112" charset="0"/>
              <a:cs typeface="Arial" panose="020B0604020202020204" pitchFamily="34" charset="0"/>
            </a:endParaRPr>
          </a:p>
          <a:p>
            <a:pPr algn="just">
              <a:lnSpc>
                <a:spcPct val="90000"/>
              </a:lnSpc>
              <a:defRPr/>
            </a:pPr>
            <a:endParaRPr lang="zh-CN" altLang="en-US" sz="2200" smtClean="0">
              <a:latin typeface="Helvetica" pitchFamily="34" charset="0"/>
              <a:ea typeface="Cambria Math" panose="02040503050406030204" pitchFamily="-112" charset="0"/>
              <a:cs typeface="Arial" panose="020B0604020202020204" pitchFamily="34" charset="0"/>
            </a:endParaRPr>
          </a:p>
        </p:txBody>
      </p:sp>
      <p:sp>
        <p:nvSpPr>
          <p:cNvPr id="19" name="TextBox 18"/>
          <p:cNvSpPr txBox="1"/>
          <p:nvPr/>
        </p:nvSpPr>
        <p:spPr>
          <a:xfrm>
            <a:off x="355494" y="4975392"/>
            <a:ext cx="6552681" cy="1008866"/>
          </a:xfrm>
          <a:prstGeom prst="rect">
            <a:avLst/>
          </a:prstGeom>
          <a:noFill/>
        </p:spPr>
        <p:txBody>
          <a:bodyPr wrap="square" rtlCol="0">
            <a:spAutoFit/>
          </a:bodyPr>
          <a:lstStyle/>
          <a:p>
            <a:pPr indent="133350" algn="just" eaLnBrk="0" hangingPunct="0">
              <a:lnSpc>
                <a:spcPct val="90000"/>
              </a:lnSpc>
              <a:defRPr/>
            </a:pPr>
            <a:r>
              <a:rPr lang="zh-CN" altLang="en-US"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译文：</a:t>
            </a:r>
            <a:endParaRPr lang="en-US" altLang="zh-CN" sz="22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marL="180975" indent="-47625" algn="just" eaLnBrk="0" hangingPunct="0">
              <a:lnSpc>
                <a:spcPct val="90000"/>
              </a:lnSpc>
              <a:defRPr/>
            </a:pPr>
            <a:r>
              <a:rPr lang="zh-CN" altLang="en-US" sz="2200" dirty="0" smtClean="0">
                <a:latin typeface="华文楷体" panose="02010600040101010101" pitchFamily="2" charset="-122"/>
                <a:ea typeface="华文楷体" panose="02010600040101010101" pitchFamily="2" charset="-122"/>
                <a:cs typeface="Arial" panose="020B0604020202020204" pitchFamily="34" charset="0"/>
              </a:rPr>
              <a:t>他的坚持很能打动人，电台经理终于让了步，让他做一些小事情</a:t>
            </a:r>
            <a:r>
              <a:rPr lang="en-US" altLang="zh-CN" sz="2200" dirty="0" smtClean="0">
                <a:latin typeface="华文楷体" panose="02010600040101010101" pitchFamily="2" charset="-122"/>
                <a:ea typeface="华文楷体" panose="02010600040101010101" pitchFamily="2" charset="-122"/>
                <a:cs typeface="Arial" panose="020B0604020202020204" pitchFamily="34" charset="0"/>
              </a:rPr>
              <a:t>——</a:t>
            </a:r>
            <a:r>
              <a:rPr lang="zh-CN" altLang="en-US" sz="2200" dirty="0" smtClean="0">
                <a:latin typeface="华文楷体" panose="02010600040101010101" pitchFamily="2" charset="-122"/>
                <a:ea typeface="华文楷体" panose="02010600040101010101" pitchFamily="2" charset="-122"/>
                <a:cs typeface="Arial" panose="020B0604020202020204" pitchFamily="34" charset="0"/>
              </a:rPr>
              <a:t>不过没有报酬。</a:t>
            </a:r>
            <a:endParaRPr lang="zh-CN" altLang="en-US" sz="2200" dirty="0" smtClean="0">
              <a:latin typeface="华文楷体" panose="02010600040101010101" pitchFamily="2" charset="-122"/>
              <a:ea typeface="华文楷体" panose="02010600040101010101" pitchFamily="2" charset="-122"/>
              <a:cs typeface="Arial" panose="020B060402020202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2" name="矩形 11"/>
          <p:cNvSpPr/>
          <p:nvPr/>
        </p:nvSpPr>
        <p:spPr>
          <a:xfrm>
            <a:off x="4010421" y="526367"/>
            <a:ext cx="3609963" cy="523220"/>
          </a:xfrm>
          <a:prstGeom prst="rect">
            <a:avLst/>
          </a:prstGeom>
        </p:spPr>
        <p:txBody>
          <a:bodyPr wrap="none">
            <a:spAutoFit/>
          </a:bodyPr>
          <a:lstStyle/>
          <a:p>
            <a:r>
              <a:rPr lang="en-US" altLang="zh-CN" sz="2800" b="1" dirty="0" smtClean="0">
                <a:solidFill>
                  <a:schemeClr val="accent6">
                    <a:lumMod val="75000"/>
                  </a:schemeClr>
                </a:solidFill>
              </a:rPr>
              <a:t>Sentence </a:t>
            </a:r>
            <a:r>
              <a:rPr lang="en-US" altLang="zh-CN" sz="2800" b="1" smtClean="0">
                <a:solidFill>
                  <a:schemeClr val="accent6">
                    <a:lumMod val="75000"/>
                  </a:schemeClr>
                </a:solidFill>
              </a:rPr>
              <a:t>interpreation</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5720" y="1341125"/>
            <a:ext cx="8066512" cy="5165993"/>
            <a:chOff x="285720" y="1341125"/>
            <a:chExt cx="8066512" cy="5165993"/>
          </a:xfrm>
        </p:grpSpPr>
        <p:sp>
          <p:nvSpPr>
            <p:cNvPr id="34823" name="矩形 45"/>
            <p:cNvSpPr>
              <a:spLocks noChangeArrowheads="1"/>
            </p:cNvSpPr>
            <p:nvPr/>
          </p:nvSpPr>
          <p:spPr bwMode="auto">
            <a:xfrm>
              <a:off x="539552" y="1341125"/>
              <a:ext cx="7812680" cy="830997"/>
            </a:xfrm>
            <a:prstGeom prst="rect">
              <a:avLst/>
            </a:prstGeom>
            <a:noFill/>
            <a:ln w="9525">
              <a:noFill/>
              <a:miter lim="800000"/>
            </a:ln>
          </p:spPr>
          <p:txBody>
            <a:bodyPr wrap="square">
              <a:spAutoFit/>
            </a:bodyPr>
            <a:lstStyle/>
            <a:p>
              <a:pPr marL="361950" indent="-361950" algn="just"/>
              <a:r>
                <a:rPr lang="en-US" altLang="zh-CN" sz="2400" dirty="0" smtClean="0">
                  <a:latin typeface="Helvetica" pitchFamily="34" charset="0"/>
                  <a:ea typeface="楷体_GB2312" panose="02010609030101010101" pitchFamily="49" charset="-122"/>
                </a:rPr>
                <a:t>4. </a:t>
              </a:r>
              <a:r>
                <a:rPr lang="en-US" altLang="zh-CN" sz="2300" dirty="0" smtClean="0">
                  <a:solidFill>
                    <a:prstClr val="black"/>
                  </a:solidFill>
                  <a:latin typeface="Helvetica" pitchFamily="34" charset="0"/>
                  <a:ea typeface="楷体_GB2312" panose="02010609030101010101" pitchFamily="49" charset="-122"/>
                </a:rPr>
                <a:t>How did Les Brown learn to work the controls in the studio? </a:t>
              </a:r>
              <a:r>
                <a:rPr lang="en-US" altLang="zh-CN" sz="2400" dirty="0" smtClean="0">
                  <a:solidFill>
                    <a:prstClr val="black"/>
                  </a:solidFill>
                  <a:latin typeface="Helvetica" pitchFamily="34" charset="0"/>
                  <a:ea typeface="楷体_GB2312" panose="02010609030101010101" pitchFamily="49" charset="-122"/>
                </a:rPr>
                <a:t>(Para. 11) </a:t>
              </a:r>
              <a:endParaRPr lang="zh-CN" altLang="en-US" sz="2400" dirty="0">
                <a:ea typeface="Cambria Math" panose="02040503050406030204" pitchFamily="-112" charset="0"/>
                <a:cs typeface="Arial" panose="020B0604020202020204" pitchFamily="34" charset="0"/>
              </a:endParaRPr>
            </a:p>
          </p:txBody>
        </p:sp>
        <p:sp>
          <p:nvSpPr>
            <p:cNvPr id="9" name="圆角矩形 8"/>
            <p:cNvSpPr/>
            <p:nvPr/>
          </p:nvSpPr>
          <p:spPr>
            <a:xfrm>
              <a:off x="1000100" y="2571744"/>
              <a:ext cx="6930166" cy="393537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20" y="2132856"/>
              <a:ext cx="1446930" cy="136590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2" action="ppaction://hlinksldjump"/>
            </p:cNvPr>
            <p:cNvSpPr txBox="1"/>
            <p:nvPr/>
          </p:nvSpPr>
          <p:spPr>
            <a:xfrm>
              <a:off x="571472" y="2610145"/>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30" name="TextBox 29"/>
          <p:cNvSpPr txBox="1"/>
          <p:nvPr/>
        </p:nvSpPr>
        <p:spPr>
          <a:xfrm>
            <a:off x="1428728" y="3714752"/>
            <a:ext cx="6501538" cy="230832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marL="457200" indent="-457200">
              <a:lnSpc>
                <a:spcPct val="150000"/>
              </a:lnSpc>
              <a:buAutoNum type="alphaUcPeriod"/>
            </a:pPr>
            <a:r>
              <a:rPr lang="en-US" altLang="zh-CN" sz="2400" smtClean="0"/>
              <a:t>He learned it by himself. </a:t>
            </a:r>
            <a:endParaRPr lang="en-US" altLang="zh-CN" sz="2400" smtClean="0"/>
          </a:p>
          <a:p>
            <a:pPr marL="457200" indent="-457200">
              <a:lnSpc>
                <a:spcPct val="150000"/>
              </a:lnSpc>
              <a:buAutoNum type="alphaUcPeriod"/>
            </a:pPr>
            <a:r>
              <a:rPr lang="en-US" altLang="zh-CN" sz="2400" smtClean="0"/>
              <a:t>The local DJs taught him.</a:t>
            </a:r>
            <a:endParaRPr lang="en-US" altLang="zh-CN" sz="2400" smtClean="0"/>
          </a:p>
          <a:p>
            <a:pPr marL="457200" indent="-457200">
              <a:lnSpc>
                <a:spcPct val="150000"/>
              </a:lnSpc>
              <a:buAutoNum type="alphaUcPeriod"/>
            </a:pPr>
            <a:r>
              <a:rPr lang="en-US" altLang="zh-CN" sz="2400" smtClean="0"/>
              <a:t>His mother taught him when he was young. </a:t>
            </a:r>
            <a:endParaRPr lang="en-US" altLang="zh-CN" sz="2400" smtClean="0"/>
          </a:p>
          <a:p>
            <a:pPr marL="457200" indent="-457200">
              <a:lnSpc>
                <a:spcPct val="150000"/>
              </a:lnSpc>
              <a:buAutoNum type="alphaUcPeriod"/>
            </a:pPr>
            <a:r>
              <a:rPr lang="en-US" altLang="zh-CN" sz="2400" smtClean="0"/>
              <a:t>The general manager taught him.</a:t>
            </a:r>
            <a:endParaRPr lang="en-US" altLang="zh-CN" sz="2400" smtClean="0"/>
          </a:p>
        </p:txBody>
      </p:sp>
      <p:sp>
        <p:nvSpPr>
          <p:cNvPr id="13" name="矩形 12"/>
          <p:cNvSpPr/>
          <p:nvPr/>
        </p:nvSpPr>
        <p:spPr>
          <a:xfrm>
            <a:off x="1645092" y="3071810"/>
            <a:ext cx="5839746" cy="446276"/>
          </a:xfrm>
          <a:prstGeom prst="rect">
            <a:avLst/>
          </a:prstGeom>
        </p:spPr>
        <p:txBody>
          <a:bodyPr wrap="square">
            <a:spAutoFit/>
          </a:bodyPr>
          <a:lstStyle/>
          <a:p>
            <a:r>
              <a:rPr lang="en-US" altLang="zh-CN" sz="2300" b="1" smtClean="0">
                <a:solidFill>
                  <a:prstClr val="black"/>
                </a:solidFill>
                <a:latin typeface="Helvetica" pitchFamily="34" charset="0"/>
                <a:ea typeface="楷体_GB2312" panose="02010609030101010101" pitchFamily="49" charset="-122"/>
              </a:rPr>
              <a:t>Choose the best answer to the question.</a:t>
            </a:r>
            <a:endParaRPr lang="zh-CN" altLang="en-US" sz="2300" b="1" smtClean="0">
              <a:solidFill>
                <a:prstClr val="black"/>
              </a:solidFill>
              <a:latin typeface="Helvetica" pitchFamily="34" charset="0"/>
              <a:ea typeface="楷体_GB2312" panose="02010609030101010101" pitchFamily="49" charset="-122"/>
            </a:endParaRPr>
          </a:p>
        </p:txBody>
      </p:sp>
      <p:pic>
        <p:nvPicPr>
          <p:cNvPr id="108546" name="Picture 2" descr="http://pic1.win4000.com/wallpaper/609*342/27450.jpg"/>
          <p:cNvPicPr>
            <a:picLocks noChangeAspect="1" noChangeArrowheads="1"/>
          </p:cNvPicPr>
          <p:nvPr/>
        </p:nvPicPr>
        <p:blipFill>
          <a:blip r:embed="rId3" cstate="print">
            <a:clrChange>
              <a:clrFrom>
                <a:srgbClr val="FFFFFF"/>
              </a:clrFrom>
              <a:clrTo>
                <a:srgbClr val="FFFFFF">
                  <a:alpha val="0"/>
                </a:srgbClr>
              </a:clrTo>
            </a:clrChange>
          </a:blip>
          <a:srcRect l="19704" r="18719"/>
          <a:stretch>
            <a:fillRect/>
          </a:stretch>
        </p:blipFill>
        <p:spPr bwMode="auto">
          <a:xfrm>
            <a:off x="1280369" y="3857628"/>
            <a:ext cx="729446" cy="665250"/>
          </a:xfrm>
          <a:prstGeom prst="rect">
            <a:avLst/>
          </a:prstGeom>
          <a:noFill/>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p:cTn id="7" dur="500" fill="hold"/>
                                        <p:tgtEl>
                                          <p:spTgt spid="108546"/>
                                        </p:tgtEl>
                                        <p:attrNameLst>
                                          <p:attrName>ppt_w</p:attrName>
                                        </p:attrNameLst>
                                      </p:cBhvr>
                                      <p:tavLst>
                                        <p:tav tm="0">
                                          <p:val>
                                            <p:fltVal val="0"/>
                                          </p:val>
                                        </p:tav>
                                        <p:tav tm="100000">
                                          <p:val>
                                            <p:strVal val="#ppt_w"/>
                                          </p:val>
                                        </p:tav>
                                      </p:tavLst>
                                    </p:anim>
                                    <p:anim calcmode="lin" valueType="num">
                                      <p:cBhvr>
                                        <p:cTn id="8" dur="500" fill="hold"/>
                                        <p:tgtEl>
                                          <p:spTgt spid="108546"/>
                                        </p:tgtEl>
                                        <p:attrNameLst>
                                          <p:attrName>ppt_h</p:attrName>
                                        </p:attrNameLst>
                                      </p:cBhvr>
                                      <p:tavLst>
                                        <p:tav tm="0">
                                          <p:val>
                                            <p:fltVal val="0"/>
                                          </p:val>
                                        </p:tav>
                                        <p:tav tm="100000">
                                          <p:val>
                                            <p:strVal val="#ppt_h"/>
                                          </p:val>
                                        </p:tav>
                                      </p:tavLst>
                                    </p:anim>
                                    <p:anim calcmode="lin" valueType="num">
                                      <p:cBhvr>
                                        <p:cTn id="9" dur="500" fill="hold"/>
                                        <p:tgtEl>
                                          <p:spTgt spid="108546"/>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10854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E:\新视野\dlc0001_1826a.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1138" b="14223"/>
          <a:stretch>
            <a:fillRect/>
          </a:stretch>
        </p:blipFill>
        <p:spPr bwMode="auto">
          <a:xfrm>
            <a:off x="155348" y="1772816"/>
            <a:ext cx="4720183" cy="42029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3433" y="1738305"/>
            <a:ext cx="3190875"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6"/>
          <p:cNvSpPr>
            <a:spLocks noChangeArrowheads="1"/>
          </p:cNvSpPr>
          <p:nvPr/>
        </p:nvSpPr>
        <p:spPr bwMode="auto">
          <a:xfrm>
            <a:off x="5749188" y="1824327"/>
            <a:ext cx="3365120" cy="461665"/>
          </a:xfrm>
          <a:prstGeom prst="rect">
            <a:avLst/>
          </a:prstGeom>
          <a:noFill/>
          <a:ln w="9525">
            <a:noFill/>
            <a:miter lim="800000"/>
          </a:ln>
        </p:spPr>
        <p:txBody>
          <a:bodyPr wrap="square">
            <a:spAutoFit/>
          </a:bodyPr>
          <a:lstStyle/>
          <a:p>
            <a:r>
              <a:rPr lang="en-US" altLang="zh-CN" sz="2400" dirty="0" smtClean="0">
                <a:solidFill>
                  <a:srgbClr val="000000"/>
                </a:solidFill>
                <a:latin typeface="Helvetica" pitchFamily="34" charset="0"/>
              </a:rPr>
              <a:t>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Warming-up</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nvGrpSpPr>
          <p:cNvPr id="24" name="组合 23"/>
          <p:cNvGrpSpPr/>
          <p:nvPr/>
        </p:nvGrpSpPr>
        <p:grpSpPr>
          <a:xfrm>
            <a:off x="5581008" y="3230418"/>
            <a:ext cx="3347864" cy="1198714"/>
            <a:chOff x="5581008" y="2265455"/>
            <a:chExt cx="3347864" cy="1198714"/>
          </a:xfrm>
        </p:grpSpPr>
        <p:pic>
          <p:nvPicPr>
            <p:cNvPr id="1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008" y="2265455"/>
              <a:ext cx="3347864" cy="119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hlinkClick r:id="rId4" action="ppaction://hlinksldjump"/>
            </p:cNvPr>
            <p:cNvSpPr txBox="1"/>
            <p:nvPr/>
          </p:nvSpPr>
          <p:spPr>
            <a:xfrm>
              <a:off x="6372200" y="2598110"/>
              <a:ext cx="1692576"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3" name="组合 22"/>
          <p:cNvGrpSpPr/>
          <p:nvPr/>
        </p:nvGrpSpPr>
        <p:grpSpPr>
          <a:xfrm>
            <a:off x="4000496" y="5019471"/>
            <a:ext cx="5242972" cy="1052735"/>
            <a:chOff x="4000496" y="4075390"/>
            <a:chExt cx="5242972" cy="1052735"/>
          </a:xfrm>
        </p:grpSpPr>
        <p:pic>
          <p:nvPicPr>
            <p:cNvPr id="21"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5" action="ppaction://hlinksldjump"/>
            </p:cNvPr>
            <p:cNvSpPr txBox="1"/>
            <p:nvPr/>
          </p:nvSpPr>
          <p:spPr>
            <a:xfrm>
              <a:off x="5113832" y="4401702"/>
              <a:ext cx="4129636"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Background information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19"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6" name="TextBox 25"/>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27" name="TextBox 26"/>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90269" y="1285860"/>
            <a:ext cx="8653731" cy="5000660"/>
            <a:chOff x="490269" y="1285860"/>
            <a:chExt cx="7867919" cy="5000660"/>
          </a:xfrm>
        </p:grpSpPr>
        <p:sp>
          <p:nvSpPr>
            <p:cNvPr id="34823" name="矩形 45"/>
            <p:cNvSpPr>
              <a:spLocks noChangeArrowheads="1"/>
            </p:cNvSpPr>
            <p:nvPr/>
          </p:nvSpPr>
          <p:spPr bwMode="auto">
            <a:xfrm>
              <a:off x="785813" y="1285860"/>
              <a:ext cx="7572375" cy="1200329"/>
            </a:xfrm>
            <a:prstGeom prst="rect">
              <a:avLst/>
            </a:prstGeom>
            <a:noFill/>
            <a:ln w="9525">
              <a:noFill/>
              <a:miter lim="800000"/>
            </a:ln>
          </p:spPr>
          <p:txBody>
            <a:bodyPr>
              <a:spAutoFit/>
            </a:bodyPr>
            <a:lstStyle/>
            <a:p>
              <a:pPr marL="457200" indent="-457200" algn="just"/>
              <a:r>
                <a:rPr lang="en-US" altLang="zh-CN" sz="2400" dirty="0" smtClean="0">
                  <a:latin typeface="Helvetica" pitchFamily="34" charset="0"/>
                  <a:ea typeface="楷体_GB2312" panose="02010609030101010101" pitchFamily="49" charset="-122"/>
                </a:rPr>
                <a:t>5. </a:t>
              </a:r>
              <a:r>
                <a:rPr lang="en-US" altLang="zh-CN" sz="2400" dirty="0" smtClean="0">
                  <a:solidFill>
                    <a:prstClr val="black"/>
                  </a:solidFill>
                  <a:latin typeface="Helvetica" pitchFamily="34" charset="0"/>
                  <a:ea typeface="楷体_GB2312" panose="02010609030101010101" pitchFamily="49" charset="-122"/>
                </a:rPr>
                <a:t>When the DJ named Rock started to feel very sick, what did  Les Brown do? (Para.12)</a:t>
              </a:r>
              <a:endParaRPr lang="zh-CN" altLang="en-US" sz="2400" dirty="0" smtClean="0">
                <a:solidFill>
                  <a:prstClr val="black"/>
                </a:solidFill>
                <a:latin typeface="Helvetica" pitchFamily="34" charset="0"/>
                <a:ea typeface="楷体_GB2312" panose="02010609030101010101" pitchFamily="49" charset="-122"/>
              </a:endParaRPr>
            </a:p>
            <a:p>
              <a:pPr algn="just"/>
              <a:endParaRPr lang="zh-CN" altLang="en-US" sz="2400" dirty="0">
                <a:ea typeface="Cambria Math" panose="02040503050406030204" pitchFamily="-112" charset="0"/>
                <a:cs typeface="Arial" panose="020B0604020202020204" pitchFamily="34" charset="0"/>
              </a:endParaRPr>
            </a:p>
          </p:txBody>
        </p:sp>
        <p:sp>
          <p:nvSpPr>
            <p:cNvPr id="9" name="圆角矩形 8"/>
            <p:cNvSpPr/>
            <p:nvPr/>
          </p:nvSpPr>
          <p:spPr>
            <a:xfrm>
              <a:off x="831286" y="2552410"/>
              <a:ext cx="7169738" cy="373411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69" y="185736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2" action="ppaction://hlinksldjump"/>
            </p:cNvPr>
            <p:cNvSpPr txBox="1"/>
            <p:nvPr/>
          </p:nvSpPr>
          <p:spPr>
            <a:xfrm>
              <a:off x="831286" y="2357430"/>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3" name="矩形 12"/>
          <p:cNvSpPr/>
          <p:nvPr/>
        </p:nvSpPr>
        <p:spPr>
          <a:xfrm>
            <a:off x="4298349" y="3223266"/>
            <a:ext cx="1976846" cy="461665"/>
          </a:xfrm>
          <a:prstGeom prst="rect">
            <a:avLst/>
          </a:prstGeom>
        </p:spPr>
        <p:txBody>
          <a:bodyPr wrap="square">
            <a:spAutoFit/>
          </a:bodyPr>
          <a:lstStyle/>
          <a:p>
            <a:r>
              <a:rPr lang="en-US" altLang="zh-CN" sz="2400" dirty="0" smtClean="0">
                <a:solidFill>
                  <a:srgbClr val="C00000"/>
                </a:solidFill>
                <a:latin typeface="Helvetica" pitchFamily="34" charset="0"/>
                <a:ea typeface="Cambria Math" panose="02040503050406030204" pitchFamily="-112" charset="0"/>
                <a:cs typeface="Arial" panose="020B0604020202020204" pitchFamily="34" charset="0"/>
              </a:rPr>
              <a:t>on the air</a:t>
            </a:r>
            <a:endParaRPr lang="zh-CN" altLang="en-US" sz="2400" dirty="0" smtClean="0">
              <a:solidFill>
                <a:srgbClr val="C00000"/>
              </a:solidFill>
              <a:latin typeface="Helvetica" pitchFamily="34" charset="0"/>
              <a:ea typeface="Cambria Math" panose="02040503050406030204" pitchFamily="-112" charset="0"/>
              <a:cs typeface="Arial" panose="020B0604020202020204" pitchFamily="34" charset="0"/>
            </a:endParaRPr>
          </a:p>
        </p:txBody>
      </p:sp>
      <p:sp>
        <p:nvSpPr>
          <p:cNvPr id="270337" name="Rectangle 1"/>
          <p:cNvSpPr>
            <a:spLocks noChangeArrowheads="1"/>
          </p:cNvSpPr>
          <p:nvPr/>
        </p:nvSpPr>
        <p:spPr bwMode="auto">
          <a:xfrm>
            <a:off x="1000100" y="2610369"/>
            <a:ext cx="7471054" cy="3533275"/>
          </a:xfrm>
          <a:prstGeom prst="rect">
            <a:avLst/>
          </a:prstGeom>
          <a:noFill/>
          <a:ln w="9525">
            <a:noFill/>
            <a:miter lim="800000"/>
          </a:ln>
          <a:effectLst/>
        </p:spPr>
        <p:txBody>
          <a:bodyPr vert="horz" wrap="square" lIns="91440" tIns="45720" rIns="91440" bIns="45720" numCol="1" anchor="ctr" anchorCtr="0" compatLnSpc="1">
            <a:spAutoFit/>
          </a:bodyPr>
          <a:lstStyle/>
          <a:p>
            <a:pPr marR="0" lvl="0" indent="0" algn="just" defTabSz="-635" fontAlgn="base">
              <a:lnSpc>
                <a:spcPct val="130000"/>
              </a:lnSpc>
              <a:spcBef>
                <a:spcPct val="0"/>
              </a:spcBef>
              <a:spcAft>
                <a:spcPct val="0"/>
              </a:spcAft>
              <a:buClrTx/>
              <a:buSzTx/>
              <a:buFontTx/>
              <a:buNone/>
            </a:pPr>
            <a:r>
              <a:rPr kumimoji="0" lang="en-US" altLang="zh-CN" sz="2800" b="1" i="0" u="none" strike="noStrike" cap="none" normalizeH="0" baseline="0" dirty="0" smtClean="0">
                <a:ln>
                  <a:noFill/>
                </a:ln>
                <a:solidFill>
                  <a:schemeClr val="tx1"/>
                </a:solidFill>
                <a:effectLst/>
                <a:latin typeface="Calibri" panose="020F0502020204030204" charset="0"/>
                <a:ea typeface="宋体" panose="02010600030101010101" pitchFamily="2" charset="-122"/>
                <a:cs typeface="Times New Roman" panose="02020603050405020304" pitchFamily="-112" charset="0"/>
              </a:rPr>
              <a:t>    </a:t>
            </a:r>
            <a:r>
              <a:rPr lang="en-US" altLang="zh-CN" sz="2400" dirty="0" smtClean="0">
                <a:latin typeface="Helvetica" pitchFamily="34" charset="0"/>
                <a:ea typeface="Cambria Math" panose="02040503050406030204" pitchFamily="-112" charset="0"/>
                <a:cs typeface="Arial" panose="020B0604020202020204" pitchFamily="34" charset="0"/>
              </a:rPr>
              <a:t>One afternoon at work, the DJ named Rock started to feel very sick while _______. Les was the only person around, and he realized that Rock was coughing and ____________. Les stayed close in case there was some way he might help _________ his coworker’s distress. He also worried that the illness was sure to ______ this broadcast. </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23" name="矩形 22"/>
          <p:cNvSpPr/>
          <p:nvPr/>
        </p:nvSpPr>
        <p:spPr>
          <a:xfrm>
            <a:off x="3011123" y="4181781"/>
            <a:ext cx="2703885" cy="461665"/>
          </a:xfrm>
          <a:prstGeom prst="rect">
            <a:avLst/>
          </a:prstGeom>
        </p:spPr>
        <p:txBody>
          <a:bodyPr wrap="square">
            <a:spAutoFit/>
          </a:bodyPr>
          <a:lstStyle/>
          <a:p>
            <a:r>
              <a:rPr lang="en-US" altLang="zh-CN" sz="2400" dirty="0" smtClean="0">
                <a:solidFill>
                  <a:srgbClr val="C00000"/>
                </a:solidFill>
                <a:latin typeface="Helvetica" pitchFamily="34" charset="0"/>
                <a:ea typeface="Cambria Math" panose="02040503050406030204" pitchFamily="-112" charset="0"/>
                <a:cs typeface="Arial" panose="020B0604020202020204" pitchFamily="34" charset="0"/>
              </a:rPr>
              <a:t>losing his voice</a:t>
            </a:r>
            <a:endParaRPr lang="zh-CN" altLang="en-US" sz="2400" dirty="0" smtClean="0">
              <a:solidFill>
                <a:srgbClr val="C00000"/>
              </a:solidFill>
              <a:latin typeface="Helvetica" pitchFamily="34" charset="0"/>
              <a:ea typeface="Cambria Math" panose="02040503050406030204" pitchFamily="-112" charset="0"/>
              <a:cs typeface="Arial" panose="020B0604020202020204" pitchFamily="34" charset="0"/>
            </a:endParaRPr>
          </a:p>
        </p:txBody>
      </p:sp>
      <p:sp>
        <p:nvSpPr>
          <p:cNvPr id="24" name="矩形 23"/>
          <p:cNvSpPr/>
          <p:nvPr/>
        </p:nvSpPr>
        <p:spPr>
          <a:xfrm>
            <a:off x="6858016" y="4634638"/>
            <a:ext cx="989373" cy="461665"/>
          </a:xfrm>
          <a:prstGeom prst="rect">
            <a:avLst/>
          </a:prstGeom>
        </p:spPr>
        <p:txBody>
          <a:bodyPr wrap="none">
            <a:spAutoFit/>
          </a:bodyPr>
          <a:lstStyle/>
          <a:p>
            <a:r>
              <a:rPr lang="en-US" altLang="zh-CN" sz="2400" dirty="0" smtClean="0">
                <a:solidFill>
                  <a:srgbClr val="C00000"/>
                </a:solidFill>
                <a:latin typeface="Helvetica" pitchFamily="34" charset="0"/>
                <a:ea typeface="Cambria Math" panose="02040503050406030204" pitchFamily="-112" charset="0"/>
                <a:cs typeface="Arial" panose="020B0604020202020204" pitchFamily="34" charset="0"/>
              </a:rPr>
              <a:t>alleviate</a:t>
            </a:r>
            <a:endParaRPr lang="zh-CN" altLang="en-US" sz="2400" dirty="0" smtClean="0">
              <a:solidFill>
                <a:srgbClr val="C00000"/>
              </a:solidFill>
              <a:latin typeface="Helvetica" pitchFamily="34" charset="0"/>
              <a:ea typeface="Cambria Math" panose="02040503050406030204" pitchFamily="-112" charset="0"/>
              <a:cs typeface="Arial" panose="020B0604020202020204" pitchFamily="34" charset="0"/>
            </a:endParaRPr>
          </a:p>
        </p:txBody>
      </p:sp>
      <p:sp>
        <p:nvSpPr>
          <p:cNvPr id="25" name="矩形 24"/>
          <p:cNvSpPr/>
          <p:nvPr/>
        </p:nvSpPr>
        <p:spPr>
          <a:xfrm>
            <a:off x="3571868" y="5557968"/>
            <a:ext cx="726481" cy="461665"/>
          </a:xfrm>
          <a:prstGeom prst="rect">
            <a:avLst/>
          </a:prstGeom>
        </p:spPr>
        <p:txBody>
          <a:bodyPr wrap="none">
            <a:spAutoFit/>
          </a:bodyPr>
          <a:lstStyle/>
          <a:p>
            <a:r>
              <a:rPr lang="en-US" altLang="zh-CN" sz="2400" dirty="0" smtClean="0">
                <a:solidFill>
                  <a:srgbClr val="C00000"/>
                </a:solidFill>
                <a:latin typeface="Helvetica" pitchFamily="34" charset="0"/>
                <a:ea typeface="Cambria Math" panose="02040503050406030204" pitchFamily="-112" charset="0"/>
                <a:cs typeface="Arial" panose="020B0604020202020204" pitchFamily="34" charset="0"/>
              </a:rPr>
              <a:t>doom</a:t>
            </a:r>
            <a:endParaRPr lang="zh-CN" altLang="en-US" sz="2400" dirty="0" smtClean="0">
              <a:solidFill>
                <a:srgbClr val="C00000"/>
              </a:solidFill>
              <a:latin typeface="Helvetica" pitchFamily="34" charset="0"/>
              <a:ea typeface="Cambria Math" panose="02040503050406030204" pitchFamily="-112" charset="0"/>
              <a:cs typeface="Arial" panose="020B0604020202020204" pitchFamily="34" charset="0"/>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90269" y="1307131"/>
            <a:ext cx="7867918" cy="3979257"/>
            <a:chOff x="490269" y="1307131"/>
            <a:chExt cx="7867918" cy="3979257"/>
          </a:xfrm>
        </p:grpSpPr>
        <p:sp>
          <p:nvSpPr>
            <p:cNvPr id="34823" name="矩形 45"/>
            <p:cNvSpPr>
              <a:spLocks noChangeArrowheads="1"/>
            </p:cNvSpPr>
            <p:nvPr/>
          </p:nvSpPr>
          <p:spPr bwMode="auto">
            <a:xfrm>
              <a:off x="1000100" y="1307131"/>
              <a:ext cx="7358087" cy="815608"/>
            </a:xfrm>
            <a:prstGeom prst="rect">
              <a:avLst/>
            </a:prstGeom>
            <a:noFill/>
            <a:ln w="9525">
              <a:noFill/>
              <a:miter lim="800000"/>
            </a:ln>
          </p:spPr>
          <p:txBody>
            <a:bodyPr wrap="square">
              <a:spAutoFit/>
            </a:bodyPr>
            <a:lstStyle/>
            <a:p>
              <a:pPr marL="361950" indent="-361950" algn="just"/>
              <a:r>
                <a:rPr lang="en-US" altLang="zh-CN" sz="2400" dirty="0" smtClean="0">
                  <a:latin typeface="Helvetica" pitchFamily="34" charset="0"/>
                  <a:ea typeface="楷体_GB2312" panose="02010609030101010101" pitchFamily="49" charset="-122"/>
                </a:rPr>
                <a:t>6. </a:t>
              </a:r>
              <a:r>
                <a:rPr lang="en-US" altLang="zh-CN" sz="2300" dirty="0" smtClean="0">
                  <a:solidFill>
                    <a:prstClr val="black"/>
                  </a:solidFill>
                  <a:latin typeface="Helvetica" pitchFamily="34" charset="0"/>
                  <a:ea typeface="Cambria Math" panose="02040503050406030204" pitchFamily="-112" charset="0"/>
                  <a:cs typeface="Arial" panose="020B0604020202020204" pitchFamily="34" charset="0"/>
                </a:rPr>
                <a:t>What did Les Brown immediately do when he got his first chance? </a:t>
              </a:r>
              <a:r>
                <a:rPr lang="en-US" altLang="zh-CN" sz="2300" dirty="0" smtClean="0">
                  <a:solidFill>
                    <a:prstClr val="black"/>
                  </a:solidFill>
                  <a:latin typeface="Helvetica" pitchFamily="34" charset="0"/>
                  <a:ea typeface="楷体_GB2312" panose="02010609030101010101" pitchFamily="49" charset="-122"/>
                </a:rPr>
                <a:t>(Para. 21)</a:t>
              </a:r>
              <a:endParaRPr lang="zh-CN" altLang="en-US" sz="2400" dirty="0" smtClean="0">
                <a:latin typeface="Helvetica" pitchFamily="34" charset="0"/>
                <a:ea typeface="楷体_GB2312" panose="02010609030101010101" pitchFamily="49" charset="-122"/>
              </a:endParaRPr>
            </a:p>
          </p:txBody>
        </p:sp>
        <p:sp>
          <p:nvSpPr>
            <p:cNvPr id="9" name="圆角矩形 8"/>
            <p:cNvSpPr/>
            <p:nvPr/>
          </p:nvSpPr>
          <p:spPr>
            <a:xfrm>
              <a:off x="1213734" y="2647158"/>
              <a:ext cx="7102682" cy="263923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69" y="220597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2" action="ppaction://hlinksldjump"/>
            </p:cNvPr>
            <p:cNvSpPr txBox="1"/>
            <p:nvPr/>
          </p:nvSpPr>
          <p:spPr>
            <a:xfrm>
              <a:off x="831286" y="2658092"/>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30" name="TextBox 29"/>
          <p:cNvSpPr txBox="1"/>
          <p:nvPr/>
        </p:nvSpPr>
        <p:spPr>
          <a:xfrm>
            <a:off x="1500166" y="3174489"/>
            <a:ext cx="6552728" cy="124649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150000"/>
              </a:lnSpc>
            </a:pPr>
            <a:r>
              <a:rPr lang="en-US" altLang="zh-CN" sz="2500" dirty="0" smtClean="0"/>
              <a:t>He couldn’t wait to tell his mother and friends that he was about to come on the air.</a:t>
            </a:r>
            <a:endParaRPr lang="zh-CN" altLang="en-US" sz="2500" dirty="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4303"/>
          <a:stretch>
            <a:fillRect/>
          </a:stretch>
        </p:blipFill>
        <p:spPr bwMode="auto">
          <a:xfrm>
            <a:off x="142843" y="811148"/>
            <a:ext cx="8782677" cy="59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00033" y="1428736"/>
            <a:ext cx="6336133" cy="1380378"/>
          </a:xfrm>
          <a:prstGeom prst="rect">
            <a:avLst/>
          </a:prstGeom>
          <a:noFill/>
        </p:spPr>
        <p:txBody>
          <a:bodyPr wrap="square" rtlCol="0">
            <a:spAutoFit/>
          </a:bodyPr>
          <a:lstStyle/>
          <a:p>
            <a:pPr algn="just">
              <a:lnSpc>
                <a:spcPct val="90000"/>
              </a:lnSpc>
              <a:defRPr/>
            </a:pPr>
            <a:r>
              <a:rPr lang="zh-CN" altLang="en-US"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原句</a:t>
            </a:r>
            <a:r>
              <a:rPr lang="zh-CN" altLang="en-US" sz="2300" b="1" dirty="0" smtClean="0">
                <a:solidFill>
                  <a:schemeClr val="accent6">
                    <a:lumMod val="75000"/>
                  </a:schemeClr>
                </a:solidFill>
                <a:ea typeface="Cambria Math" panose="02040503050406030204" pitchFamily="-112" charset="0"/>
                <a:cs typeface="Arial" panose="020B0604020202020204" pitchFamily="34" charset="0"/>
              </a:rPr>
              <a:t>：</a:t>
            </a:r>
            <a:endParaRPr lang="en-US" altLang="zh-CN" sz="2300" b="1" dirty="0" smtClean="0">
              <a:solidFill>
                <a:schemeClr val="accent6">
                  <a:lumMod val="75000"/>
                </a:schemeClr>
              </a:solidFill>
              <a:ea typeface="Cambria Math" panose="02040503050406030204" pitchFamily="-112" charset="0"/>
              <a:cs typeface="Arial" panose="020B0604020202020204" pitchFamily="34" charset="0"/>
            </a:endParaRPr>
          </a:p>
          <a:p>
            <a:pPr algn="just">
              <a:lnSpc>
                <a:spcPct val="90000"/>
              </a:lnSpc>
              <a:defRPr/>
            </a:pPr>
            <a:r>
              <a:rPr lang="en-US" altLang="zh-CN" sz="2300" i="1" dirty="0" smtClean="0">
                <a:latin typeface="Helvetica" pitchFamily="34" charset="0"/>
                <a:ea typeface="Cambria Math" panose="02040503050406030204" pitchFamily="-112" charset="0"/>
                <a:cs typeface="Arial" panose="020B0604020202020204" pitchFamily="34" charset="0"/>
              </a:rPr>
              <a:t>He didn’t even blink before he called his mother and his friends.</a:t>
            </a:r>
            <a:r>
              <a:rPr lang="en-US" altLang="zh-CN" sz="2400" dirty="0" smtClean="0"/>
              <a:t> </a:t>
            </a:r>
            <a:r>
              <a:rPr lang="en-US" altLang="zh-CN" sz="2300" i="1" dirty="0" smtClean="0">
                <a:latin typeface="Helvetica" pitchFamily="34" charset="0"/>
                <a:ea typeface="Cambria Math" panose="02040503050406030204" pitchFamily="-112" charset="0"/>
                <a:cs typeface="Arial" panose="020B0604020202020204" pitchFamily="34" charset="0"/>
              </a:rPr>
              <a:t>“You all go out on the front porch and turn up the radio because I’m about to come on the air!” he said. </a:t>
            </a:r>
            <a:r>
              <a:rPr lang="en-US" altLang="zh-CN" sz="2300" dirty="0" smtClean="0">
                <a:solidFill>
                  <a:srgbClr val="FF6600"/>
                </a:solidFill>
                <a:latin typeface="Helvetica" pitchFamily="34" charset="0"/>
                <a:ea typeface="Cambria Math" panose="02040503050406030204" pitchFamily="-112" charset="0"/>
                <a:cs typeface="Arial" panose="020B0604020202020204" pitchFamily="34" charset="0"/>
              </a:rPr>
              <a:t>(Para</a:t>
            </a:r>
            <a:r>
              <a:rPr lang="en-US" altLang="zh-CN" sz="2300" dirty="0">
                <a:solidFill>
                  <a:srgbClr val="FF6600"/>
                </a:solidFill>
                <a:latin typeface="Helvetica" pitchFamily="34" charset="0"/>
                <a:ea typeface="Cambria Math" panose="02040503050406030204" pitchFamily="-112" charset="0"/>
                <a:cs typeface="Arial" panose="020B0604020202020204" pitchFamily="34" charset="0"/>
              </a:rPr>
              <a:t>. </a:t>
            </a:r>
            <a:r>
              <a:rPr lang="en-US" altLang="zh-CN" sz="2300" dirty="0" smtClean="0">
                <a:solidFill>
                  <a:srgbClr val="FF6600"/>
                </a:solidFill>
                <a:latin typeface="Helvetica" pitchFamily="34" charset="0"/>
                <a:ea typeface="Cambria Math" panose="02040503050406030204" pitchFamily="-112" charset="0"/>
                <a:cs typeface="Arial" panose="020B0604020202020204" pitchFamily="34" charset="0"/>
              </a:rPr>
              <a:t>21) </a:t>
            </a:r>
            <a:endParaRPr lang="en-US" altLang="zh-CN" sz="2300" dirty="0">
              <a:solidFill>
                <a:srgbClr val="FF6600"/>
              </a:solidFill>
              <a:latin typeface="Helvetica" pitchFamily="34" charset="0"/>
              <a:ea typeface="Cambria Math" panose="02040503050406030204" pitchFamily="-112" charset="0"/>
              <a:cs typeface="Arial" panose="020B0604020202020204" pitchFamily="34" charset="0"/>
            </a:endParaRPr>
          </a:p>
        </p:txBody>
      </p:sp>
      <p:sp>
        <p:nvSpPr>
          <p:cNvPr id="18" name="TextBox 17"/>
          <p:cNvSpPr txBox="1"/>
          <p:nvPr/>
        </p:nvSpPr>
        <p:spPr>
          <a:xfrm>
            <a:off x="450445" y="3143248"/>
            <a:ext cx="6264695" cy="1380378"/>
          </a:xfrm>
          <a:prstGeom prst="rect">
            <a:avLst/>
          </a:prstGeom>
          <a:noFill/>
        </p:spPr>
        <p:txBody>
          <a:bodyPr wrap="square" rtlCol="0">
            <a:spAutoFit/>
          </a:bodyPr>
          <a:lstStyle/>
          <a:p>
            <a:pPr algn="just">
              <a:lnSpc>
                <a:spcPct val="90000"/>
              </a:lnSpc>
              <a:defRPr/>
            </a:pPr>
            <a:r>
              <a:rPr lang="zh-CN" altLang="en-US"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解释</a:t>
            </a:r>
            <a:r>
              <a:rPr lang="en-US" altLang="en-US"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lnSpc>
                <a:spcPct val="90000"/>
              </a:lnSpc>
              <a:defRPr/>
            </a:pPr>
            <a:r>
              <a:rPr lang="en-US" altLang="zh-CN" sz="2300" dirty="0" smtClean="0">
                <a:latin typeface="Helvetica" pitchFamily="34" charset="0"/>
                <a:ea typeface="Cambria Math" panose="02040503050406030204" pitchFamily="-112" charset="0"/>
                <a:cs typeface="Arial" panose="020B0604020202020204" pitchFamily="34" charset="0"/>
              </a:rPr>
              <a:t>He lost no time in calling his mother and his friends.</a:t>
            </a:r>
            <a:r>
              <a:rPr lang="en-US" altLang="zh-CN" sz="2400" dirty="0" smtClean="0"/>
              <a:t> </a:t>
            </a:r>
            <a:r>
              <a:rPr lang="en-US" altLang="zh-CN" sz="2300" dirty="0" smtClean="0">
                <a:latin typeface="Helvetica" pitchFamily="34" charset="0"/>
                <a:ea typeface="Cambria Math" panose="02040503050406030204" pitchFamily="-112" charset="0"/>
                <a:cs typeface="Arial" panose="020B0604020202020204" pitchFamily="34" charset="0"/>
              </a:rPr>
              <a:t>“You all go out on the front porch and turn up the radio because I am going to broadcast on the radio!” he said.</a:t>
            </a:r>
            <a:endParaRPr lang="en-US" altLang="zh-CN" sz="2300" dirty="0" smtClean="0">
              <a:latin typeface="Helvetica" pitchFamily="34" charset="0"/>
              <a:ea typeface="Cambria Math" panose="02040503050406030204" pitchFamily="-112" charset="0"/>
              <a:cs typeface="Arial" panose="020B0604020202020204" pitchFamily="34" charset="0"/>
            </a:endParaRPr>
          </a:p>
        </p:txBody>
      </p:sp>
      <p:sp>
        <p:nvSpPr>
          <p:cNvPr id="19" name="TextBox 18"/>
          <p:cNvSpPr txBox="1"/>
          <p:nvPr/>
        </p:nvSpPr>
        <p:spPr>
          <a:xfrm>
            <a:off x="285720" y="4857760"/>
            <a:ext cx="6429420" cy="1508105"/>
          </a:xfrm>
          <a:prstGeom prst="rect">
            <a:avLst/>
          </a:prstGeom>
          <a:noFill/>
        </p:spPr>
        <p:txBody>
          <a:bodyPr wrap="square" rtlCol="0">
            <a:spAutoFit/>
          </a:bodyPr>
          <a:lstStyle/>
          <a:p>
            <a:pPr indent="133350" algn="just" eaLnBrk="0" hangingPunct="0">
              <a:defRPr/>
            </a:pPr>
            <a:r>
              <a:rPr lang="zh-CN" altLang="en-US"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译文：</a:t>
            </a:r>
            <a:endParaRPr lang="en-US" altLang="zh-CN" sz="23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marL="87630" indent="46355" algn="just" eaLnBrk="0" hangingPunct="0">
              <a:defRPr/>
            </a:pPr>
            <a:r>
              <a:rPr lang="zh-CN" altLang="en-US" sz="2300" dirty="0" smtClean="0">
                <a:latin typeface="华文楷体" panose="02010600040101010101" pitchFamily="2" charset="-122"/>
                <a:ea typeface="华文楷体" panose="02010600040101010101" pitchFamily="2" charset="-122"/>
                <a:cs typeface="Arial" panose="020B0604020202020204" pitchFamily="34" charset="0"/>
              </a:rPr>
              <a:t>他一刻都不耽搁，马上给母亲和朋友们打了电话。“你们都到前廊去，打开收音机，我马上要直播了！”他说。</a:t>
            </a:r>
            <a:endParaRPr lang="zh-CN" altLang="en-US" sz="2300" dirty="0" smtClean="0">
              <a:latin typeface="华文楷体" panose="02010600040101010101" pitchFamily="2" charset="-122"/>
              <a:ea typeface="华文楷体" panose="02010600040101010101" pitchFamily="2" charset="-122"/>
              <a:cs typeface="Arial" panose="020B0604020202020204" pitchFamily="34" charset="0"/>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5" name="矩形 14"/>
          <p:cNvSpPr/>
          <p:nvPr/>
        </p:nvSpPr>
        <p:spPr>
          <a:xfrm>
            <a:off x="4010421" y="526367"/>
            <a:ext cx="3609963" cy="523220"/>
          </a:xfrm>
          <a:prstGeom prst="rect">
            <a:avLst/>
          </a:prstGeom>
        </p:spPr>
        <p:txBody>
          <a:bodyPr wrap="none">
            <a:spAutoFit/>
          </a:bodyPr>
          <a:lstStyle/>
          <a:p>
            <a:r>
              <a:rPr lang="en-US" altLang="zh-CN" sz="2800" b="1" dirty="0" smtClean="0">
                <a:solidFill>
                  <a:schemeClr val="accent6">
                    <a:lumMod val="75000"/>
                  </a:schemeClr>
                </a:solidFill>
              </a:rPr>
              <a:t>Sentence </a:t>
            </a:r>
            <a:r>
              <a:rPr lang="en-US" altLang="zh-CN" sz="2800" b="1" smtClean="0">
                <a:solidFill>
                  <a:schemeClr val="accent6">
                    <a:lumMod val="75000"/>
                  </a:schemeClr>
                </a:solidFill>
              </a:rPr>
              <a:t>interpreation</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84840" y="4357694"/>
            <a:ext cx="6101870" cy="494751"/>
          </a:xfrm>
          <a:prstGeom prst="rect">
            <a:avLst/>
          </a:prstGeom>
          <a:noFill/>
        </p:spPr>
        <p:txBody>
          <a:bodyPr wrap="square" rtlCol="0">
            <a:spAutoFit/>
          </a:bodyPr>
          <a:lstStyle/>
          <a:p>
            <a:pPr marL="457200" lvl="0" indent="-457200">
              <a:lnSpc>
                <a:spcPct val="120000"/>
              </a:lnSpc>
              <a:defRPr/>
            </a:pPr>
            <a:r>
              <a:rPr lang="en-US" altLang="zh-CN" sz="2400" dirty="0" smtClean="0">
                <a:latin typeface="Helvetica" pitchFamily="34" charset="0"/>
                <a:ea typeface="Cambria Math" panose="02040503050406030204" pitchFamily="-112" charset="0"/>
                <a:cs typeface="Arial" panose="020B0604020202020204" pitchFamily="34" charset="0"/>
              </a:rPr>
              <a:t>     His preparation. </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grpSp>
        <p:nvGrpSpPr>
          <p:cNvPr id="13" name="组合 12"/>
          <p:cNvGrpSpPr/>
          <p:nvPr/>
        </p:nvGrpSpPr>
        <p:grpSpPr>
          <a:xfrm>
            <a:off x="490269" y="1757363"/>
            <a:ext cx="8124102" cy="3615854"/>
            <a:chOff x="490269" y="1757363"/>
            <a:chExt cx="8124102" cy="3615854"/>
          </a:xfrm>
        </p:grpSpPr>
        <p:sp>
          <p:nvSpPr>
            <p:cNvPr id="34823" name="矩形 45"/>
            <p:cNvSpPr>
              <a:spLocks noChangeArrowheads="1"/>
            </p:cNvSpPr>
            <p:nvPr/>
          </p:nvSpPr>
          <p:spPr bwMode="auto">
            <a:xfrm>
              <a:off x="733950" y="1757363"/>
              <a:ext cx="7880421" cy="1569660"/>
            </a:xfrm>
            <a:prstGeom prst="rect">
              <a:avLst/>
            </a:prstGeom>
            <a:noFill/>
            <a:ln w="9525">
              <a:noFill/>
              <a:miter lim="800000"/>
            </a:ln>
          </p:spPr>
          <p:txBody>
            <a:bodyPr wrap="square">
              <a:spAutoFit/>
            </a:bodyPr>
            <a:lstStyle/>
            <a:p>
              <a:pPr algn="just"/>
              <a:r>
                <a:rPr lang="en-US" altLang="zh-CN" sz="2400" dirty="0" smtClean="0">
                  <a:latin typeface="Helvetica" pitchFamily="34" charset="0"/>
                  <a:ea typeface="Cambria Math" panose="02040503050406030204" pitchFamily="-112" charset="0"/>
                  <a:cs typeface="Arial" panose="020B0604020202020204" pitchFamily="34" charset="0"/>
                </a:rPr>
                <a:t>7. </a:t>
              </a:r>
              <a:r>
                <a:rPr lang="en-US" altLang="zh-CN" sz="2400" dirty="0" smtClean="0">
                  <a:solidFill>
                    <a:prstClr val="black"/>
                  </a:solidFill>
                  <a:latin typeface="Helvetica" pitchFamily="34" charset="0"/>
                  <a:ea typeface="楷体_GB2312" panose="02010609030101010101" pitchFamily="49" charset="-122"/>
                </a:rPr>
                <a:t>Listen to Para. 23  and answer the following question.</a:t>
              </a:r>
              <a:endParaRPr lang="en-US" altLang="zh-CN" sz="2400" dirty="0" smtClean="0">
                <a:solidFill>
                  <a:prstClr val="black"/>
                </a:solidFill>
                <a:latin typeface="Helvetica" pitchFamily="34" charset="0"/>
                <a:ea typeface="楷体_GB2312" panose="02010609030101010101" pitchFamily="49" charset="-122"/>
              </a:endParaRPr>
            </a:p>
            <a:p>
              <a:pPr algn="just"/>
              <a:r>
                <a:rPr lang="en-US" altLang="zh-CN" sz="2400" dirty="0" smtClean="0">
                  <a:latin typeface="Helvetica" pitchFamily="34" charset="0"/>
                  <a:ea typeface="Cambria Math" panose="02040503050406030204" pitchFamily="-112" charset="0"/>
                  <a:cs typeface="Arial" panose="020B0604020202020204" pitchFamily="34" charset="0"/>
                </a:rPr>
                <a:t> </a:t>
              </a:r>
              <a:endParaRPr lang="en-US" altLang="zh-CN" sz="2300" dirty="0" smtClean="0">
                <a:solidFill>
                  <a:prstClr val="black"/>
                </a:solidFill>
                <a:latin typeface="Helvetica" pitchFamily="34" charset="0"/>
                <a:ea typeface="Cambria Math" panose="02040503050406030204" pitchFamily="-112" charset="0"/>
                <a:cs typeface="Helvetica Neue Black Condensed"/>
              </a:endParaRPr>
            </a:p>
            <a:p>
              <a:pPr marL="271780" indent="-271780" algn="just"/>
              <a:r>
                <a:rPr lang="en-US" altLang="zh-CN" sz="2400" dirty="0" smtClean="0">
                  <a:solidFill>
                    <a:prstClr val="black"/>
                  </a:solidFill>
                  <a:latin typeface="Helvetica" pitchFamily="34" charset="0"/>
                  <a:ea typeface="楷体_GB2312" panose="02010609030101010101" pitchFamily="49" charset="-122"/>
                </a:rPr>
                <a:t>   What made Les Brown’s first show a complete success?  (Para. 23)</a:t>
              </a:r>
              <a:endParaRPr lang="zh-CN" altLang="en-US" sz="2400" dirty="0" smtClean="0">
                <a:solidFill>
                  <a:prstClr val="black"/>
                </a:solidFill>
                <a:latin typeface="Helvetica" pitchFamily="34" charset="0"/>
                <a:ea typeface="楷体_GB2312" panose="02010609030101010101" pitchFamily="49" charset="-122"/>
              </a:endParaRPr>
            </a:p>
          </p:txBody>
        </p:sp>
        <p:grpSp>
          <p:nvGrpSpPr>
            <p:cNvPr id="12" name="组合 11"/>
            <p:cNvGrpSpPr/>
            <p:nvPr/>
          </p:nvGrpSpPr>
          <p:grpSpPr>
            <a:xfrm>
              <a:off x="490269" y="3366142"/>
              <a:ext cx="6313979" cy="2007075"/>
              <a:chOff x="490269" y="3366142"/>
              <a:chExt cx="6313979" cy="2007075"/>
            </a:xfrm>
          </p:grpSpPr>
          <p:sp>
            <p:nvSpPr>
              <p:cNvPr id="9" name="圆角矩形 8"/>
              <p:cNvSpPr/>
              <p:nvPr/>
            </p:nvSpPr>
            <p:spPr>
              <a:xfrm>
                <a:off x="1213734" y="4000505"/>
                <a:ext cx="5590514" cy="137271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69" y="336614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2" action="ppaction://hlinksldjump"/>
              </p:cNvPr>
              <p:cNvSpPr txBox="1"/>
              <p:nvPr/>
            </p:nvSpPr>
            <p:spPr>
              <a:xfrm>
                <a:off x="785786" y="3929066"/>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pic>
        <p:nvPicPr>
          <p:cNvPr id="18" name="Para23 Unit 1 Text B.mp3">
            <a:hlinkClick r:id="" action="ppaction://media"/>
          </p:cNvPr>
          <p:cNvPicPr>
            <a:picLocks noRot="1" noChangeAspect="1"/>
          </p:cNvPicPr>
          <p:nvPr>
            <a:audioFile r:link="rId4"/>
            <p:extLst>
              <p:ext uri="{DAA4B4D4-6D71-4841-9C94-3DE7FCFB9230}">
                <p14:media xmlns:p14="http://schemas.microsoft.com/office/powerpoint/2010/main" r:link="rId5"/>
              </p:ext>
            </p:extLst>
          </p:nvPr>
        </p:nvPicPr>
        <p:blipFill>
          <a:blip r:embed="rId6"/>
          <a:stretch>
            <a:fillRect/>
          </a:stretch>
        </p:blipFill>
        <p:spPr>
          <a:xfrm>
            <a:off x="246041" y="1757363"/>
            <a:ext cx="539745" cy="5397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8"/>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8"/>
                                        </p:tgtEl>
                                      </p:cBhvr>
                                    </p:cmd>
                                  </p:childTnLst>
                                </p:cTn>
                              </p:par>
                            </p:childTnLst>
                          </p:cTn>
                        </p:par>
                      </p:childTnLst>
                    </p:cTn>
                  </p:par>
                </p:childTnLst>
              </p:cTn>
              <p:nextCondLst>
                <p:cond evt="onClick" delay="0">
                  <p:tgtEl>
                    <p:spTgt spid="18"/>
                  </p:tgtEl>
                </p:cond>
              </p:nextCondLst>
            </p:seq>
            <p:audio>
              <p:cMediaNode>
                <p:cTn id="15"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childTnLst>
        </p:cTn>
      </p:par>
    </p:tnLst>
    <p:bldLst>
      <p:bldP spid="3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 y="806028"/>
            <a:ext cx="9072595" cy="59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169902" y="5045531"/>
            <a:ext cx="6759552" cy="830997"/>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译文：</a:t>
            </a:r>
            <a:endParaRPr lang="en-US" altLang="zh-CN" sz="2600" b="1" dirty="0"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indent="133350" eaLnBrk="0" hangingPunct="0">
              <a:defRPr/>
            </a:pPr>
            <a:r>
              <a:rPr lang="zh-CN" altLang="en-US" sz="2200" dirty="0" smtClean="0">
                <a:latin typeface="华文楷体" panose="02010600040101010101" pitchFamily="2" charset="-122"/>
                <a:ea typeface="华文楷体" panose="02010600040101010101" pitchFamily="2" charset="-122"/>
                <a:cs typeface="Arial" panose="020B0604020202020204" pitchFamily="34" charset="0"/>
              </a:rPr>
              <a:t>听众为之折服，经理为之鼓掌。</a:t>
            </a:r>
            <a:endParaRPr lang="zh-CN" altLang="en-US" sz="220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13" name="TextBox 12"/>
          <p:cNvSpPr txBox="1"/>
          <p:nvPr/>
        </p:nvSpPr>
        <p:spPr>
          <a:xfrm>
            <a:off x="357158" y="1643050"/>
            <a:ext cx="6770476" cy="1200329"/>
          </a:xfrm>
          <a:prstGeom prst="rect">
            <a:avLst/>
          </a:prstGeom>
          <a:noFill/>
        </p:spPr>
        <p:txBody>
          <a:bodyPr wrap="square" rtlCol="0">
            <a:spAutoFit/>
          </a:bodyPr>
          <a:lstStyle/>
          <a:p>
            <a:pPr algn="just">
              <a:defRPr/>
            </a:pPr>
            <a:r>
              <a:rPr lang="zh-CN" altLang="en-US" sz="26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原句</a:t>
            </a:r>
            <a:r>
              <a:rPr lang="zh-CN" altLang="en-US" sz="2600" b="1" smtClean="0">
                <a:solidFill>
                  <a:schemeClr val="accent6">
                    <a:lumMod val="75000"/>
                  </a:schemeClr>
                </a:solidFill>
                <a:ea typeface="Cambria Math" panose="02040503050406030204" pitchFamily="-112" charset="0"/>
                <a:cs typeface="Arial" panose="020B0604020202020204" pitchFamily="34" charset="0"/>
              </a:rPr>
              <a:t>：</a:t>
            </a:r>
            <a:endParaRPr lang="en-US" altLang="zh-CN" sz="2600" b="1" smtClean="0">
              <a:solidFill>
                <a:schemeClr val="accent6">
                  <a:lumMod val="75000"/>
                </a:schemeClr>
              </a:solidFill>
              <a:ea typeface="Cambria Math" panose="02040503050406030204" pitchFamily="-112" charset="0"/>
              <a:cs typeface="Arial" panose="020B0604020202020204" pitchFamily="34" charset="0"/>
            </a:endParaRPr>
          </a:p>
          <a:p>
            <a:pPr algn="just">
              <a:defRPr/>
            </a:pPr>
            <a:r>
              <a:rPr lang="en-US" altLang="zh-CN" sz="2200" i="1" smtClean="0">
                <a:latin typeface="Helvetica" pitchFamily="34" charset="0"/>
                <a:ea typeface="Cambria Math" panose="02040503050406030204" pitchFamily="-112" charset="0"/>
                <a:cs typeface="Arial" panose="020B0604020202020204" pitchFamily="34" charset="0"/>
              </a:rPr>
              <a:t>He</a:t>
            </a:r>
            <a:r>
              <a:rPr lang="en-US" altLang="zh-CN" sz="2400" smtClean="0"/>
              <a:t> </a:t>
            </a:r>
            <a:r>
              <a:rPr lang="en-US" altLang="zh-CN" sz="2200" i="1" smtClean="0">
                <a:latin typeface="Helvetica" pitchFamily="34" charset="0"/>
                <a:ea typeface="Cambria Math" panose="02040503050406030204" pitchFamily="-112" charset="0"/>
                <a:cs typeface="Arial" panose="020B0604020202020204" pitchFamily="34" charset="0"/>
              </a:rPr>
              <a:t>had dazzled the audience and heard applause from his general manager. </a:t>
            </a:r>
            <a:r>
              <a:rPr lang="en-US" altLang="zh-CN" sz="2200" smtClean="0">
                <a:solidFill>
                  <a:srgbClr val="FF6600"/>
                </a:solidFill>
                <a:latin typeface="Helvetica" pitchFamily="34" charset="0"/>
                <a:ea typeface="Cambria Math" panose="02040503050406030204" pitchFamily="-112" charset="0"/>
                <a:cs typeface="Arial" panose="020B0604020202020204" pitchFamily="34" charset="0"/>
              </a:rPr>
              <a:t>(</a:t>
            </a:r>
            <a:r>
              <a:rPr lang="en-US" altLang="zh-CN" sz="2200">
                <a:solidFill>
                  <a:srgbClr val="FF6600"/>
                </a:solidFill>
                <a:latin typeface="Helvetica" pitchFamily="34" charset="0"/>
                <a:ea typeface="Cambria Math" panose="02040503050406030204" pitchFamily="-112" charset="0"/>
                <a:cs typeface="Arial" panose="020B0604020202020204" pitchFamily="34" charset="0"/>
              </a:rPr>
              <a:t>Para. </a:t>
            </a:r>
            <a:r>
              <a:rPr lang="en-US" altLang="zh-CN" sz="2200" smtClean="0">
                <a:solidFill>
                  <a:srgbClr val="FF6600"/>
                </a:solidFill>
                <a:latin typeface="Helvetica" pitchFamily="34" charset="0"/>
                <a:ea typeface="Cambria Math" panose="02040503050406030204" pitchFamily="-112" charset="0"/>
                <a:cs typeface="Arial" panose="020B0604020202020204" pitchFamily="34" charset="0"/>
              </a:rPr>
              <a:t>23)</a:t>
            </a:r>
            <a:endParaRPr lang="zh-CN" altLang="en-US" sz="2200">
              <a:solidFill>
                <a:srgbClr val="FF6600"/>
              </a:solidFill>
              <a:latin typeface="Helvetica" pitchFamily="34" charset="0"/>
              <a:ea typeface="Cambria Math" panose="02040503050406030204" pitchFamily="-112" charset="0"/>
              <a:cs typeface="Arial" panose="020B0604020202020204" pitchFamily="34" charset="0"/>
            </a:endParaRPr>
          </a:p>
        </p:txBody>
      </p:sp>
      <p:sp>
        <p:nvSpPr>
          <p:cNvPr id="18" name="TextBox 17"/>
          <p:cNvSpPr txBox="1"/>
          <p:nvPr/>
        </p:nvSpPr>
        <p:spPr>
          <a:xfrm>
            <a:off x="368082" y="3357562"/>
            <a:ext cx="6561372" cy="1169551"/>
          </a:xfrm>
          <a:prstGeom prst="rect">
            <a:avLst/>
          </a:prstGeom>
          <a:noFill/>
        </p:spPr>
        <p:txBody>
          <a:bodyPr wrap="square" rtlCol="0">
            <a:spAutoFit/>
          </a:bodyPr>
          <a:lstStyle/>
          <a:p>
            <a:pPr algn="just">
              <a:defRPr/>
            </a:pPr>
            <a:r>
              <a:rPr lang="zh-CN" altLang="en-US" sz="26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解释</a:t>
            </a:r>
            <a:r>
              <a:rPr lang="en-US" altLang="en-US" sz="26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600" b="1" smtClean="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defRPr/>
            </a:pPr>
            <a:r>
              <a:rPr lang="en-US" altLang="zh-CN" sz="2200" smtClean="0">
                <a:latin typeface="Helvetica" pitchFamily="34" charset="0"/>
                <a:ea typeface="Cambria Math" panose="02040503050406030204" pitchFamily="-112" charset="0"/>
                <a:cs typeface="Arial" panose="020B0604020202020204" pitchFamily="34" charset="0"/>
              </a:rPr>
              <a:t>His great performance amazed the audience and also got the approval from his general manager.</a:t>
            </a:r>
            <a:endParaRPr lang="en-US" altLang="zh-CN" sz="2200">
              <a:latin typeface="Helvetica" pitchFamily="34" charset="0"/>
              <a:ea typeface="Cambria Math" panose="02040503050406030204" pitchFamily="-112" charset="0"/>
              <a:cs typeface="Arial" panose="020B0604020202020204" pitchFamily="34" charset="0"/>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1" name="矩形 10"/>
          <p:cNvSpPr/>
          <p:nvPr/>
        </p:nvSpPr>
        <p:spPr>
          <a:xfrm>
            <a:off x="4010421" y="526367"/>
            <a:ext cx="3609963" cy="523220"/>
          </a:xfrm>
          <a:prstGeom prst="rect">
            <a:avLst/>
          </a:prstGeom>
        </p:spPr>
        <p:txBody>
          <a:bodyPr wrap="none">
            <a:spAutoFit/>
          </a:bodyPr>
          <a:lstStyle/>
          <a:p>
            <a:r>
              <a:rPr lang="en-US" altLang="zh-CN" sz="2800" b="1" dirty="0" smtClean="0">
                <a:solidFill>
                  <a:schemeClr val="accent6">
                    <a:lumMod val="75000"/>
                  </a:schemeClr>
                </a:solidFill>
              </a:rPr>
              <a:t>Sentence </a:t>
            </a:r>
            <a:r>
              <a:rPr lang="en-US" altLang="zh-CN" sz="2800" b="1" smtClean="0">
                <a:solidFill>
                  <a:schemeClr val="accent6">
                    <a:lumMod val="75000"/>
                  </a:schemeClr>
                </a:solidFill>
              </a:rPr>
              <a:t>interpreation</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4282" y="1484784"/>
            <a:ext cx="8653731" cy="4618387"/>
            <a:chOff x="490269" y="1484784"/>
            <a:chExt cx="7867918" cy="4618387"/>
          </a:xfrm>
        </p:grpSpPr>
        <p:sp>
          <p:nvSpPr>
            <p:cNvPr id="34823" name="矩形 45"/>
            <p:cNvSpPr>
              <a:spLocks noChangeArrowheads="1"/>
            </p:cNvSpPr>
            <p:nvPr/>
          </p:nvSpPr>
          <p:spPr bwMode="auto">
            <a:xfrm>
              <a:off x="785812" y="1484784"/>
              <a:ext cx="7572375" cy="892552"/>
            </a:xfrm>
            <a:prstGeom prst="rect">
              <a:avLst/>
            </a:prstGeom>
            <a:noFill/>
            <a:ln w="9525">
              <a:noFill/>
              <a:miter lim="800000"/>
            </a:ln>
          </p:spPr>
          <p:txBody>
            <a:bodyPr>
              <a:spAutoFit/>
            </a:bodyPr>
            <a:lstStyle/>
            <a:p>
              <a:pPr marL="358775" indent="-358775">
                <a:defRPr/>
              </a:pPr>
              <a:r>
                <a:rPr lang="en-US" sz="2600" dirty="0" smtClean="0">
                  <a:latin typeface="Helvetica" pitchFamily="34" charset="0"/>
                  <a:ea typeface="Cambria Math" panose="02040503050406030204" pitchFamily="-112" charset="0"/>
                  <a:cs typeface="Arial" panose="020B0604020202020204" pitchFamily="34" charset="0"/>
                </a:rPr>
                <a:t>8. </a:t>
              </a:r>
              <a:r>
                <a:rPr lang="en-US" altLang="zh-CN" sz="2600" dirty="0" smtClean="0">
                  <a:latin typeface="Helvetica" pitchFamily="34" charset="0"/>
                </a:rPr>
                <a:t>According to the passage, what important factors contributed to Les Brown’s success ?</a:t>
              </a:r>
              <a:endParaRPr lang="zh-CN" altLang="en-US" sz="2600" dirty="0">
                <a:ea typeface="Cambria Math" panose="02040503050406030204" pitchFamily="-112" charset="0"/>
                <a:cs typeface="Arial" panose="020B0604020202020204" pitchFamily="34" charset="0"/>
              </a:endParaRPr>
            </a:p>
          </p:txBody>
        </p:sp>
        <p:grpSp>
          <p:nvGrpSpPr>
            <p:cNvPr id="12" name="组合 11"/>
            <p:cNvGrpSpPr/>
            <p:nvPr/>
          </p:nvGrpSpPr>
          <p:grpSpPr>
            <a:xfrm>
              <a:off x="490269" y="2563164"/>
              <a:ext cx="7797160" cy="3540007"/>
              <a:chOff x="490269" y="2563164"/>
              <a:chExt cx="7797160" cy="3540007"/>
            </a:xfrm>
          </p:grpSpPr>
          <p:sp>
            <p:nvSpPr>
              <p:cNvPr id="9" name="圆角矩形 8"/>
              <p:cNvSpPr/>
              <p:nvPr/>
            </p:nvSpPr>
            <p:spPr>
              <a:xfrm>
                <a:off x="1142976" y="2851779"/>
                <a:ext cx="7144453" cy="325139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269" y="256316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hlinkClick r:id="rId2" action="ppaction://hlinksldjump"/>
              </p:cNvPr>
              <p:cNvSpPr txBox="1"/>
              <p:nvPr/>
            </p:nvSpPr>
            <p:spPr>
              <a:xfrm>
                <a:off x="785786" y="3038773"/>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30" name="TextBox 29"/>
          <p:cNvSpPr txBox="1"/>
          <p:nvPr/>
        </p:nvSpPr>
        <p:spPr>
          <a:xfrm>
            <a:off x="1187624" y="3478130"/>
            <a:ext cx="7406135" cy="2308324"/>
          </a:xfrm>
          <a:prstGeom prst="rect">
            <a:avLst/>
          </a:prstGeom>
          <a:noFill/>
        </p:spPr>
        <p:txBody>
          <a:bodyPr wrap="square" rtlCol="0">
            <a:spAutoFit/>
          </a:bodyPr>
          <a:lstStyle/>
          <a:p>
            <a:pPr marL="271780" indent="-271780" algn="just">
              <a:lnSpc>
                <a:spcPct val="150000"/>
              </a:lnSpc>
              <a:buFont typeface="Arial" panose="020B0604020202020204" pitchFamily="34" charset="0"/>
              <a:buChar char="•"/>
              <a:defRPr/>
            </a:pPr>
            <a:r>
              <a:rPr lang="en-US" sz="2400" dirty="0" smtClean="0">
                <a:latin typeface="Helvetica" pitchFamily="34" charset="0"/>
                <a:ea typeface="Cambria Math" panose="02040503050406030204" pitchFamily="-112" charset="0"/>
                <a:cs typeface="Arial" panose="020B0604020202020204" pitchFamily="34" charset="0"/>
              </a:rPr>
              <a:t>Enduring passion to make his dream come true;</a:t>
            </a:r>
            <a:endParaRPr lang="en-US" sz="2400" dirty="0" smtClean="0">
              <a:latin typeface="Helvetica" pitchFamily="34" charset="0"/>
              <a:ea typeface="Cambria Math" panose="02040503050406030204" pitchFamily="-112" charset="0"/>
              <a:cs typeface="Arial" panose="020B0604020202020204" pitchFamily="34" charset="0"/>
            </a:endParaRPr>
          </a:p>
          <a:p>
            <a:pPr marL="271780" indent="-271780" algn="just">
              <a:lnSpc>
                <a:spcPct val="150000"/>
              </a:lnSpc>
              <a:buFont typeface="Arial" panose="020B0604020202020204" pitchFamily="34" charset="0"/>
              <a:buChar char="•"/>
              <a:defRPr/>
            </a:pPr>
            <a:r>
              <a:rPr lang="en-US" sz="2400" dirty="0" smtClean="0">
                <a:latin typeface="Helvetica" pitchFamily="34" charset="0"/>
                <a:ea typeface="Cambria Math" panose="02040503050406030204" pitchFamily="-112" charset="0"/>
                <a:cs typeface="Arial" panose="020B0604020202020204" pitchFamily="34" charset="0"/>
              </a:rPr>
              <a:t>His determination to succeed in what he pursued ;</a:t>
            </a:r>
            <a:endParaRPr lang="en-US" sz="2400" dirty="0" smtClean="0">
              <a:latin typeface="Helvetica" pitchFamily="34" charset="0"/>
              <a:ea typeface="Cambria Math" panose="02040503050406030204" pitchFamily="-112" charset="0"/>
              <a:cs typeface="Arial" panose="020B0604020202020204" pitchFamily="34" charset="0"/>
            </a:endParaRPr>
          </a:p>
          <a:p>
            <a:pPr marL="271780" indent="-271780" algn="just">
              <a:lnSpc>
                <a:spcPct val="150000"/>
              </a:lnSpc>
              <a:buFont typeface="Arial" panose="020B0604020202020204" pitchFamily="34" charset="0"/>
              <a:buChar char="•"/>
              <a:defRPr/>
            </a:pPr>
            <a:r>
              <a:rPr lang="en-US" sz="2400" dirty="0" smtClean="0">
                <a:latin typeface="Helvetica" pitchFamily="34" charset="0"/>
                <a:ea typeface="Cambria Math" panose="02040503050406030204" pitchFamily="-112" charset="0"/>
                <a:cs typeface="Arial" panose="020B0604020202020204" pitchFamily="34" charset="0"/>
              </a:rPr>
              <a:t>His desire to succeed because he wanted to make more money to support the family.</a:t>
            </a:r>
            <a:endParaRPr lang="zh-CN" altLang="en-US" sz="2400" dirty="0">
              <a:latin typeface="Helvetica" pitchFamily="34" charset="0"/>
              <a:ea typeface="Cambria Math" panose="02040503050406030204" pitchFamily="-112" charset="0"/>
              <a:cs typeface="Arial" panose="020B0604020202020204" pitchFamily="34" charset="0"/>
            </a:endParaRPr>
          </a:p>
        </p:txBody>
      </p:sp>
      <p:sp>
        <p:nvSpPr>
          <p:cNvPr id="88068" name="AutoShape 4" descr="http://100yeuserfiles.100ye.com/goods_images/0062000001-0062020000/0062018001-0062018200/6201803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8070" name="AutoShape 6" descr="http://100yeuserfiles.100ye.com/goods_images/0062000001-0062020000/0062018001-0062018200/6201803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新视野\400_F_63459409_WrqNQgC3su8SnXaNEvGVxZu46Q44OFck.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5968" r="21032" b="2701"/>
          <a:stretch>
            <a:fillRect/>
          </a:stretch>
        </p:blipFill>
        <p:spPr bwMode="auto">
          <a:xfrm>
            <a:off x="7740352" y="3861048"/>
            <a:ext cx="1384677" cy="213853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92303" y="1052736"/>
            <a:ext cx="7664073" cy="5632311"/>
          </a:xfrm>
          <a:prstGeom prst="rect">
            <a:avLst/>
          </a:prstGeom>
          <a:ln>
            <a:noFill/>
          </a:ln>
        </p:spPr>
        <p:txBody>
          <a:bodyPr wrap="square">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spcBef>
                <a:spcPct val="50000"/>
              </a:spcBef>
              <a:defRPr/>
            </a:pPr>
            <a:r>
              <a:rPr lang="en-US" altLang="zh-CN" sz="2400" b="1" dirty="0" smtClean="0">
                <a:latin typeface="Helvetica" pitchFamily="34" charset="0"/>
              </a:rPr>
              <a:t>Chance favors the prepared</a:t>
            </a:r>
            <a:endParaRPr lang="en-US" altLang="zh-CN" sz="2400" b="1" dirty="0" smtClean="0">
              <a:latin typeface="Helvetica" pitchFamily="34" charset="0"/>
            </a:endParaRPr>
          </a:p>
          <a:p>
            <a:pPr>
              <a:spcBef>
                <a:spcPct val="50000"/>
              </a:spcBef>
              <a:defRPr/>
            </a:pPr>
            <a:r>
              <a:rPr lang="en-US" altLang="zh-CN" sz="2400" b="1" dirty="0" smtClean="0">
                <a:latin typeface="Helvetica" pitchFamily="34" charset="0"/>
              </a:rPr>
              <a:t>    </a:t>
            </a:r>
            <a:r>
              <a:rPr lang="en-US" altLang="zh-CN" sz="2400" dirty="0" smtClean="0">
                <a:latin typeface="Helvetica" pitchFamily="34" charset="0"/>
              </a:rPr>
              <a:t>Born in a ______________ neighborhood, Les Brown was later ________ by Mamie Brown. When the __________ opportunities for his future looked slim to others, he still had great passion for his dream. He __________ his friends with his constant practicing. They all scorned him but Les didn’t let their ________ stop him. One day Les decided to take the _________ and boldly went to the manager of the local radio station to apply for a job. Being bluntly rejected, Les didn’t give up though and returned to the station every day for a week. His ____________ was very persuasive, and the station manager finally gave in and took Les Brown to do small tasks—at no pay. </a:t>
            </a:r>
            <a:endParaRPr lang="en-US" altLang="zh-CN" sz="2400" dirty="0" smtClean="0">
              <a:latin typeface="Helvetica" pitchFamily="34" charset="0"/>
            </a:endParaRPr>
          </a:p>
        </p:txBody>
      </p:sp>
      <p:sp>
        <p:nvSpPr>
          <p:cNvPr id="13" name="Text Box 50"/>
          <p:cNvSpPr txBox="1">
            <a:spLocks noChangeArrowheads="1"/>
          </p:cNvSpPr>
          <p:nvPr/>
        </p:nvSpPr>
        <p:spPr bwMode="auto">
          <a:xfrm>
            <a:off x="2000232" y="1628800"/>
            <a:ext cx="2548269" cy="369332"/>
          </a:xfrm>
          <a:prstGeom prst="rect">
            <a:avLst/>
          </a:prstGeom>
          <a:noFill/>
          <a:ln w="9525" algn="ctr">
            <a:noFill/>
            <a:miter lim="800000"/>
          </a:ln>
        </p:spPr>
        <p:txBody>
          <a:bodyPr wrap="square" lIns="0" tIns="0" rIns="0" bIns="0">
            <a:spAutoFit/>
          </a:bodyPr>
          <a:lstStyle/>
          <a:p>
            <a:pPr>
              <a:spcBef>
                <a:spcPct val="50000"/>
              </a:spcBef>
              <a:defRPr/>
            </a:pPr>
            <a:r>
              <a:rPr lang="en-US" altLang="zh-CN" sz="2400" b="1" dirty="0" smtClean="0">
                <a:solidFill>
                  <a:srgbClr val="FF6600"/>
                </a:solidFill>
                <a:latin typeface="Helvetica"/>
              </a:rPr>
              <a:t>poverty-stricken</a:t>
            </a:r>
            <a:endParaRPr lang="en-US" altLang="zh-CN" sz="2400" b="1" dirty="0">
              <a:solidFill>
                <a:srgbClr val="FF6600"/>
              </a:solidFill>
              <a:latin typeface="Helvetica"/>
            </a:endParaRPr>
          </a:p>
        </p:txBody>
      </p:sp>
      <p:sp>
        <p:nvSpPr>
          <p:cNvPr id="14" name="Text Box 50"/>
          <p:cNvSpPr txBox="1">
            <a:spLocks noChangeArrowheads="1"/>
          </p:cNvSpPr>
          <p:nvPr/>
        </p:nvSpPr>
        <p:spPr bwMode="auto">
          <a:xfrm>
            <a:off x="369469" y="2348880"/>
            <a:ext cx="1826267" cy="369332"/>
          </a:xfrm>
          <a:prstGeom prst="rect">
            <a:avLst/>
          </a:prstGeom>
          <a:noFill/>
          <a:ln w="9525" algn="ctr">
            <a:noFill/>
            <a:miter lim="800000"/>
          </a:ln>
        </p:spPr>
        <p:txBody>
          <a:bodyPr wrap="square" lIns="0" tIns="0" rIns="0" bIns="0">
            <a:spAutoFit/>
          </a:bodyPr>
          <a:lstStyle/>
          <a:p>
            <a:pPr>
              <a:spcBef>
                <a:spcPct val="50000"/>
              </a:spcBef>
              <a:defRPr/>
            </a:pPr>
            <a:r>
              <a:rPr lang="en-US" altLang="zh-CN" sz="2400" b="1" dirty="0" smtClean="0">
                <a:solidFill>
                  <a:srgbClr val="FF6600"/>
                </a:solidFill>
                <a:latin typeface="Helvetica"/>
              </a:rPr>
              <a:t>prospective </a:t>
            </a:r>
            <a:endParaRPr lang="en-US" altLang="zh-CN" sz="2400" b="1" dirty="0" smtClean="0">
              <a:solidFill>
                <a:srgbClr val="FF6600"/>
              </a:solidFill>
              <a:latin typeface="Helvetica"/>
            </a:endParaRPr>
          </a:p>
        </p:txBody>
      </p:sp>
      <p:sp>
        <p:nvSpPr>
          <p:cNvPr id="20" name="矩形 19"/>
          <p:cNvSpPr/>
          <p:nvPr/>
        </p:nvSpPr>
        <p:spPr>
          <a:xfrm>
            <a:off x="2524807" y="1988840"/>
            <a:ext cx="1759161" cy="461665"/>
          </a:xfrm>
          <a:prstGeom prst="rect">
            <a:avLst/>
          </a:prstGeom>
        </p:spPr>
        <p:txBody>
          <a:bodyPr wrap="square">
            <a:spAutoFit/>
          </a:bodyPr>
          <a:lstStyle/>
          <a:p>
            <a:r>
              <a:rPr lang="en-US" altLang="zh-CN" sz="2400" b="1" dirty="0" smtClean="0">
                <a:solidFill>
                  <a:srgbClr val="FF6600"/>
                </a:solidFill>
                <a:latin typeface="Helvetica"/>
              </a:rPr>
              <a:t>adopted</a:t>
            </a:r>
            <a:endParaRPr lang="zh-CN" altLang="en-US" sz="2400" b="1" dirty="0" smtClean="0">
              <a:solidFill>
                <a:srgbClr val="FF6600"/>
              </a:solidFill>
              <a:latin typeface="Helvetica"/>
            </a:endParaRPr>
          </a:p>
        </p:txBody>
      </p:sp>
      <p:sp>
        <p:nvSpPr>
          <p:cNvPr id="21" name="矩形 20"/>
          <p:cNvSpPr/>
          <p:nvPr/>
        </p:nvSpPr>
        <p:spPr>
          <a:xfrm>
            <a:off x="292303" y="3068960"/>
            <a:ext cx="1975441" cy="461665"/>
          </a:xfrm>
          <a:prstGeom prst="rect">
            <a:avLst/>
          </a:prstGeom>
        </p:spPr>
        <p:txBody>
          <a:bodyPr wrap="square">
            <a:spAutoFit/>
          </a:bodyPr>
          <a:lstStyle/>
          <a:p>
            <a:r>
              <a:rPr lang="en-US" altLang="zh-CN" sz="2400" b="1" dirty="0" smtClean="0">
                <a:solidFill>
                  <a:srgbClr val="FF6600"/>
                </a:solidFill>
                <a:latin typeface="Helvetica"/>
              </a:rPr>
              <a:t>aggravated</a:t>
            </a:r>
            <a:endParaRPr lang="zh-CN" altLang="en-US" sz="2400" b="1" dirty="0" smtClean="0">
              <a:solidFill>
                <a:srgbClr val="FF6600"/>
              </a:solidFill>
              <a:latin typeface="Helvetica"/>
            </a:endParaRPr>
          </a:p>
        </p:txBody>
      </p:sp>
      <p:sp>
        <p:nvSpPr>
          <p:cNvPr id="22" name="矩形 21"/>
          <p:cNvSpPr/>
          <p:nvPr/>
        </p:nvSpPr>
        <p:spPr>
          <a:xfrm>
            <a:off x="6177009" y="3418269"/>
            <a:ext cx="1779367" cy="461665"/>
          </a:xfrm>
          <a:prstGeom prst="rect">
            <a:avLst/>
          </a:prstGeom>
        </p:spPr>
        <p:txBody>
          <a:bodyPr wrap="square">
            <a:spAutoFit/>
          </a:bodyPr>
          <a:lstStyle/>
          <a:p>
            <a:r>
              <a:rPr lang="en-US" altLang="zh-CN" sz="2400" b="1" dirty="0" smtClean="0">
                <a:solidFill>
                  <a:srgbClr val="FF6600"/>
                </a:solidFill>
                <a:latin typeface="Helvetica"/>
              </a:rPr>
              <a:t>negativity</a:t>
            </a:r>
            <a:endParaRPr lang="zh-CN" altLang="en-US" sz="2400" b="1" dirty="0" smtClean="0">
              <a:solidFill>
                <a:srgbClr val="FF6600"/>
              </a:solidFill>
              <a:latin typeface="Helvetica"/>
            </a:endParaRPr>
          </a:p>
        </p:txBody>
      </p:sp>
      <p:sp>
        <p:nvSpPr>
          <p:cNvPr id="23" name="矩形 22"/>
          <p:cNvSpPr/>
          <p:nvPr/>
        </p:nvSpPr>
        <p:spPr>
          <a:xfrm>
            <a:off x="6286512" y="3831431"/>
            <a:ext cx="1525847" cy="461665"/>
          </a:xfrm>
          <a:prstGeom prst="rect">
            <a:avLst/>
          </a:prstGeom>
        </p:spPr>
        <p:txBody>
          <a:bodyPr wrap="square">
            <a:spAutoFit/>
          </a:bodyPr>
          <a:lstStyle/>
          <a:p>
            <a:r>
              <a:rPr lang="en-US" altLang="zh-CN" sz="2400" b="1" dirty="0" smtClean="0">
                <a:solidFill>
                  <a:srgbClr val="FF6600"/>
                </a:solidFill>
                <a:latin typeface="Helvetica"/>
              </a:rPr>
              <a:t>initiative</a:t>
            </a:r>
            <a:endParaRPr lang="zh-CN" altLang="en-US" sz="2400" b="1" dirty="0" smtClean="0">
              <a:solidFill>
                <a:srgbClr val="FF6600"/>
              </a:solidFill>
              <a:latin typeface="Helvetica"/>
            </a:endParaRPr>
          </a:p>
        </p:txBody>
      </p:sp>
      <p:sp>
        <p:nvSpPr>
          <p:cNvPr id="26" name="矩形 25"/>
          <p:cNvSpPr/>
          <p:nvPr/>
        </p:nvSpPr>
        <p:spPr>
          <a:xfrm>
            <a:off x="3003784" y="5229200"/>
            <a:ext cx="2000264" cy="461665"/>
          </a:xfrm>
          <a:prstGeom prst="rect">
            <a:avLst/>
          </a:prstGeom>
        </p:spPr>
        <p:txBody>
          <a:bodyPr wrap="square">
            <a:spAutoFit/>
          </a:bodyPr>
          <a:lstStyle/>
          <a:p>
            <a:r>
              <a:rPr lang="en-US" altLang="zh-CN" sz="2400" b="1" dirty="0" smtClean="0">
                <a:solidFill>
                  <a:srgbClr val="FF6600"/>
                </a:solidFill>
                <a:latin typeface="Helvetica"/>
              </a:rPr>
              <a:t>persistence</a:t>
            </a:r>
            <a:endParaRPr lang="zh-CN" altLang="en-US" sz="2400" b="1" dirty="0" smtClean="0">
              <a:solidFill>
                <a:srgbClr val="FF6600"/>
              </a:solidFill>
              <a:latin typeface="Helvetica"/>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6" name="矩形 15"/>
          <p:cNvSpPr/>
          <p:nvPr/>
        </p:nvSpPr>
        <p:spPr>
          <a:xfrm>
            <a:off x="4010421" y="526367"/>
            <a:ext cx="2275175" cy="523220"/>
          </a:xfrm>
          <a:prstGeom prst="rect">
            <a:avLst/>
          </a:prstGeom>
        </p:spPr>
        <p:txBody>
          <a:bodyPr wrap="none">
            <a:spAutoFit/>
          </a:bodyPr>
          <a:lstStyle/>
          <a:p>
            <a:r>
              <a:rPr lang="en-US" altLang="zh-CN" sz="2800" b="1" dirty="0" smtClean="0">
                <a:solidFill>
                  <a:schemeClr val="accent6">
                    <a:lumMod val="75000"/>
                  </a:schemeClr>
                </a:solidFill>
              </a:rPr>
              <a:t>Text summary</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20" grpId="0"/>
      <p:bldP spid="21" grpId="0"/>
      <p:bldP spid="22" grpId="0"/>
      <p:bldP spid="23"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新视野\400_F_63459409_WrqNQgC3su8SnXaNEvGVxZu46Q44OFck.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5968" r="21032" b="2701"/>
          <a:stretch>
            <a:fillRect/>
          </a:stretch>
        </p:blipFill>
        <p:spPr bwMode="auto">
          <a:xfrm>
            <a:off x="7643834" y="4287477"/>
            <a:ext cx="1500165" cy="231689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92303" y="1214422"/>
            <a:ext cx="7351531" cy="5078313"/>
          </a:xfrm>
          <a:prstGeom prst="rect">
            <a:avLst/>
          </a:prstGeom>
          <a:ln>
            <a:noFill/>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spcBef>
                <a:spcPct val="50000"/>
              </a:spcBef>
              <a:defRPr/>
            </a:pPr>
            <a:r>
              <a:rPr lang="en-US" altLang="zh-CN" sz="2400" b="1" dirty="0">
                <a:latin typeface="Helvetica" pitchFamily="34" charset="0"/>
              </a:rPr>
              <a:t>Chance favors the </a:t>
            </a:r>
            <a:r>
              <a:rPr lang="en-US" altLang="zh-CN" sz="2400" b="1" dirty="0" smtClean="0">
                <a:latin typeface="Helvetica" pitchFamily="34" charset="0"/>
              </a:rPr>
              <a:t>prepared</a:t>
            </a:r>
            <a:endParaRPr lang="en-US" altLang="zh-CN" sz="2400" b="1" spc="50" dirty="0" smtClean="0">
              <a:ln w="11430"/>
              <a:ea typeface="Gulim" panose="020B0600000101010101" pitchFamily="34" charset="-127"/>
            </a:endParaRPr>
          </a:p>
          <a:p>
            <a:pPr algn="just">
              <a:spcBef>
                <a:spcPct val="50000"/>
              </a:spcBef>
              <a:defRPr/>
            </a:pPr>
            <a:r>
              <a:rPr lang="en-US" altLang="zh-CN" sz="2400" dirty="0" smtClean="0">
                <a:latin typeface="Helvetica" pitchFamily="34" charset="0"/>
              </a:rPr>
              <a:t>          While ___________ with the station’s real DJs, Les taught himself their posture and hand movements on the control panel. When he stayed around the studio he _________ whatever knowledge he could. One afternoon when the DJ named Rock was sick and none of the regular DJs were available, Les got his chance. Because of his ___________, Les was ready. He had _______ the audience and heard applause from his general manager. From that fateful beginning, Les was _________ to become an icon in broadcasting, politics, public speaking and television. </a:t>
            </a:r>
            <a:endParaRPr lang="zh-CN" altLang="en-US" sz="2400" spc="50" dirty="0">
              <a:ln w="11430"/>
              <a:solidFill>
                <a:srgbClr val="C00000"/>
              </a:solidFill>
              <a:effectLst>
                <a:outerShdw blurRad="38100" dist="38100" dir="2700000" algn="tl">
                  <a:srgbClr val="000000">
                    <a:alpha val="43137"/>
                  </a:srgbClr>
                </a:outerShdw>
              </a:effectLst>
              <a:ea typeface="Gulim" panose="020B0600000101010101" pitchFamily="34" charset="-127"/>
            </a:endParaRPr>
          </a:p>
        </p:txBody>
      </p:sp>
      <p:sp>
        <p:nvSpPr>
          <p:cNvPr id="13" name="Text Box 50"/>
          <p:cNvSpPr txBox="1">
            <a:spLocks noChangeArrowheads="1"/>
          </p:cNvSpPr>
          <p:nvPr/>
        </p:nvSpPr>
        <p:spPr bwMode="auto">
          <a:xfrm>
            <a:off x="2124154" y="1772816"/>
            <a:ext cx="1843914" cy="369332"/>
          </a:xfrm>
          <a:prstGeom prst="rect">
            <a:avLst/>
          </a:prstGeom>
          <a:noFill/>
          <a:ln w="9525" algn="ctr">
            <a:noFill/>
            <a:miter lim="800000"/>
          </a:ln>
        </p:spPr>
        <p:txBody>
          <a:bodyPr wrap="square" lIns="0" tIns="0" rIns="0" bIns="0">
            <a:spAutoFit/>
          </a:bodyPr>
          <a:lstStyle/>
          <a:p>
            <a:pPr>
              <a:spcBef>
                <a:spcPct val="50000"/>
              </a:spcBef>
              <a:defRPr/>
            </a:pPr>
            <a:r>
              <a:rPr lang="en-US" altLang="zh-CN" sz="2400" b="1" dirty="0" smtClean="0">
                <a:solidFill>
                  <a:srgbClr val="FF6600"/>
                </a:solidFill>
                <a:latin typeface="Helvetica"/>
              </a:rPr>
              <a:t>hanging out </a:t>
            </a:r>
            <a:endParaRPr lang="en-US" altLang="zh-CN" sz="2400" b="1" dirty="0">
              <a:solidFill>
                <a:srgbClr val="FF6600"/>
              </a:solidFill>
              <a:latin typeface="Helvetica"/>
            </a:endParaRPr>
          </a:p>
        </p:txBody>
      </p:sp>
      <p:sp>
        <p:nvSpPr>
          <p:cNvPr id="14" name="Text Box 50"/>
          <p:cNvSpPr txBox="1">
            <a:spLocks noChangeArrowheads="1"/>
          </p:cNvSpPr>
          <p:nvPr/>
        </p:nvSpPr>
        <p:spPr bwMode="auto">
          <a:xfrm>
            <a:off x="412997" y="4365104"/>
            <a:ext cx="1854747"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dirty="0">
                <a:solidFill>
                  <a:srgbClr val="C00000"/>
                </a:solidFill>
                <a:latin typeface="Helvetica"/>
                <a:ea typeface="宋体" panose="02010600030101010101" pitchFamily="2" charset="-122"/>
              </a:rPr>
              <a:t> </a:t>
            </a:r>
            <a:r>
              <a:rPr lang="en-US" altLang="zh-CN" sz="2400" b="1" dirty="0" smtClean="0">
                <a:solidFill>
                  <a:srgbClr val="FF6600"/>
                </a:solidFill>
                <a:latin typeface="Helvetica"/>
              </a:rPr>
              <a:t>preparation</a:t>
            </a:r>
            <a:endParaRPr lang="en-US" altLang="zh-CN" sz="2400" b="1" dirty="0">
              <a:solidFill>
                <a:srgbClr val="FF6600"/>
              </a:solidFill>
              <a:latin typeface="Helvetica"/>
            </a:endParaRPr>
          </a:p>
        </p:txBody>
      </p:sp>
      <p:pic>
        <p:nvPicPr>
          <p:cNvPr id="24"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4321904" y="2823319"/>
            <a:ext cx="1762264" cy="461665"/>
          </a:xfrm>
          <a:prstGeom prst="rect">
            <a:avLst/>
          </a:prstGeom>
        </p:spPr>
        <p:txBody>
          <a:bodyPr wrap="square">
            <a:spAutoFit/>
          </a:bodyPr>
          <a:lstStyle/>
          <a:p>
            <a:r>
              <a:rPr lang="en-US" altLang="zh-CN" sz="2400" b="1" dirty="0" smtClean="0">
                <a:solidFill>
                  <a:srgbClr val="FF6600"/>
                </a:solidFill>
                <a:latin typeface="Helvetica"/>
              </a:rPr>
              <a:t>soaked up </a:t>
            </a:r>
            <a:endParaRPr lang="zh-CN" altLang="en-US" sz="2400" b="1" dirty="0" smtClean="0">
              <a:solidFill>
                <a:srgbClr val="FF6600"/>
              </a:solidFill>
              <a:latin typeface="Helvetica"/>
            </a:endParaRPr>
          </a:p>
        </p:txBody>
      </p:sp>
      <p:sp>
        <p:nvSpPr>
          <p:cNvPr id="9" name="矩形 8"/>
          <p:cNvSpPr/>
          <p:nvPr/>
        </p:nvSpPr>
        <p:spPr>
          <a:xfrm>
            <a:off x="5796136" y="4365104"/>
            <a:ext cx="1373352" cy="369332"/>
          </a:xfrm>
          <a:prstGeom prst="rect">
            <a:avLst/>
          </a:prstGeom>
          <a:noFill/>
          <a:ln w="9525" algn="ctr">
            <a:noFill/>
            <a:miter lim="800000"/>
          </a:ln>
        </p:spPr>
        <p:txBody>
          <a:bodyPr wrap="square" lIns="0" tIns="0" rIns="0" bIns="0">
            <a:spAutoFit/>
          </a:bodyPr>
          <a:lstStyle/>
          <a:p>
            <a:pPr>
              <a:spcBef>
                <a:spcPct val="50000"/>
              </a:spcBef>
              <a:defRPr/>
            </a:pPr>
            <a:r>
              <a:rPr lang="en-US" altLang="zh-CN" sz="2400" b="1" dirty="0" smtClean="0">
                <a:solidFill>
                  <a:srgbClr val="FF6600"/>
                </a:solidFill>
                <a:latin typeface="Helvetica"/>
              </a:rPr>
              <a:t>dazzled</a:t>
            </a:r>
            <a:endParaRPr lang="zh-CN" altLang="en-US" sz="2400" b="1" dirty="0" smtClean="0">
              <a:solidFill>
                <a:srgbClr val="FF6600"/>
              </a:solidFill>
              <a:latin typeface="Helvetica"/>
            </a:endParaRPr>
          </a:p>
        </p:txBody>
      </p:sp>
      <p:sp>
        <p:nvSpPr>
          <p:cNvPr id="10" name="矩形 9"/>
          <p:cNvSpPr/>
          <p:nvPr/>
        </p:nvSpPr>
        <p:spPr>
          <a:xfrm>
            <a:off x="412997" y="5445224"/>
            <a:ext cx="1418905" cy="369332"/>
          </a:xfrm>
          <a:prstGeom prst="rect">
            <a:avLst/>
          </a:prstGeom>
          <a:noFill/>
          <a:ln w="9525" algn="ctr">
            <a:noFill/>
            <a:miter lim="800000"/>
          </a:ln>
        </p:spPr>
        <p:txBody>
          <a:bodyPr wrap="square" lIns="0" tIns="0" rIns="0" bIns="0">
            <a:spAutoFit/>
          </a:bodyPr>
          <a:lstStyle/>
          <a:p>
            <a:pPr>
              <a:spcBef>
                <a:spcPct val="50000"/>
              </a:spcBef>
              <a:defRPr/>
            </a:pPr>
            <a:r>
              <a:rPr lang="en-US" altLang="zh-CN" sz="2400" b="1" dirty="0" smtClean="0">
                <a:solidFill>
                  <a:srgbClr val="FF6600"/>
                </a:solidFill>
                <a:latin typeface="Helvetica"/>
              </a:rPr>
              <a:t>propelled</a:t>
            </a:r>
            <a:endParaRPr lang="zh-CN" altLang="en-US" sz="2400" b="1" dirty="0" smtClean="0">
              <a:solidFill>
                <a:srgbClr val="FF6600"/>
              </a:solidFill>
              <a:latin typeface="Helvetica"/>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4010420" cy="1052735"/>
          </a:xfrm>
          <a:prstGeom prst="rect">
            <a:avLst/>
          </a:prstGeom>
        </p:spPr>
      </p:pic>
      <p:sp>
        <p:nvSpPr>
          <p:cNvPr id="15" name="矩形 14"/>
          <p:cNvSpPr/>
          <p:nvPr/>
        </p:nvSpPr>
        <p:spPr>
          <a:xfrm>
            <a:off x="4010421" y="526367"/>
            <a:ext cx="2275175" cy="523220"/>
          </a:xfrm>
          <a:prstGeom prst="rect">
            <a:avLst/>
          </a:prstGeom>
        </p:spPr>
        <p:txBody>
          <a:bodyPr wrap="none">
            <a:spAutoFit/>
          </a:bodyPr>
          <a:lstStyle/>
          <a:p>
            <a:r>
              <a:rPr lang="en-US" altLang="zh-CN" sz="2800" b="1" dirty="0" smtClean="0">
                <a:solidFill>
                  <a:schemeClr val="accent6">
                    <a:lumMod val="75000"/>
                  </a:schemeClr>
                </a:solidFill>
              </a:rPr>
              <a:t>Text summary</a:t>
            </a:r>
            <a:endParaRPr lang="zh-CN" altLang="en-US" sz="28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20"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28625" y="1561166"/>
          <a:ext cx="8286808" cy="4511040"/>
        </p:xfrm>
        <a:graphic>
          <a:graphicData uri="http://schemas.openxmlformats.org/drawingml/2006/table">
            <a:tbl>
              <a:tblPr firstRow="1" bandRow="1">
                <a:tableStyleId>{93296810-A885-4BE3-A3E7-6D5BEEA58F35}</a:tableStyleId>
              </a:tblPr>
              <a:tblGrid>
                <a:gridCol w="3286119"/>
                <a:gridCol w="5000689"/>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smtClean="0">
                          <a:effectLst>
                            <a:outerShdw blurRad="38100" dist="38100" dir="2700000" algn="tl">
                              <a:srgbClr val="000000">
                                <a:alpha val="43137"/>
                              </a:srgbClr>
                            </a:outerShdw>
                          </a:effectLst>
                          <a:latin typeface="Helvetica"/>
                        </a:rPr>
                        <a:t> Specific</a:t>
                      </a:r>
                      <a:r>
                        <a:rPr lang="en-US" altLang="zh-CN" sz="2600" baseline="0" smtClean="0">
                          <a:effectLst>
                            <a:outerShdw blurRad="38100" dist="38100" dir="2700000" algn="tl">
                              <a:srgbClr val="000000">
                                <a:alpha val="43137"/>
                              </a:srgbClr>
                            </a:outerShdw>
                          </a:effectLst>
                          <a:latin typeface="Helvetica"/>
                        </a:rPr>
                        <a:t> Meanings</a:t>
                      </a:r>
                      <a:endParaRPr lang="zh-CN" altLang="en-US" sz="260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kern="1200" dirty="0" smtClean="0">
                          <a:solidFill>
                            <a:schemeClr val="dk1"/>
                          </a:solidFill>
                          <a:latin typeface="Helvetica"/>
                          <a:ea typeface="+mn-ea"/>
                          <a:cs typeface="+mn-cs"/>
                        </a:rPr>
                        <a:t>1. destined to do </a:t>
                      </a:r>
                      <a:r>
                        <a:rPr lang="en-US" altLang="zh-CN" sz="2400" kern="1200" dirty="0" err="1" smtClean="0">
                          <a:solidFill>
                            <a:schemeClr val="dk1"/>
                          </a:solidFill>
                          <a:latin typeface="Helvetica"/>
                          <a:ea typeface="+mn-ea"/>
                          <a:cs typeface="+mn-cs"/>
                        </a:rPr>
                        <a:t>sth</a:t>
                      </a:r>
                      <a:r>
                        <a:rPr lang="en-US" altLang="zh-CN" sz="2400" kern="1200" dirty="0" smtClean="0">
                          <a:solidFill>
                            <a:schemeClr val="dk1"/>
                          </a:solidFill>
                          <a:latin typeface="Helvetica"/>
                          <a:ea typeface="+mn-ea"/>
                          <a:cs typeface="+mn-cs"/>
                        </a:rPr>
                        <a:t>. </a:t>
                      </a:r>
                      <a:endParaRPr lang="zh-CN" altLang="en-US" sz="24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预定；注定；（尤指）命中注定</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2. serve as </a:t>
                      </a:r>
                      <a:endParaRPr lang="en-US" altLang="zh-CN" sz="2400" dirty="0" smtClean="0">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被用作</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；充当</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；起</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的作用 </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360680" marR="0" indent="-36068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3. be wrapped</a:t>
                      </a:r>
                      <a:r>
                        <a:rPr lang="en-US" altLang="zh-CN" sz="2400" baseline="0" dirty="0" smtClean="0">
                          <a:latin typeface="Helvetica"/>
                        </a:rPr>
                        <a:t> up in </a:t>
                      </a:r>
                      <a:r>
                        <a:rPr lang="en-US" altLang="zh-CN" sz="2400" baseline="0" dirty="0" err="1" smtClean="0">
                          <a:latin typeface="Helvetica"/>
                        </a:rPr>
                        <a:t>sth</a:t>
                      </a:r>
                      <a:r>
                        <a:rPr lang="en-US" altLang="zh-CN" sz="2400" baseline="0" dirty="0" smtClean="0">
                          <a:latin typeface="Helvetica"/>
                        </a:rPr>
                        <a:t>. </a:t>
                      </a:r>
                      <a:endParaRPr lang="en-US" altLang="zh-CN" sz="2400" dirty="0" smtClean="0">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把全部精力放在某事上（以至于没有时间关心别的事）</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4. take sb. on </a:t>
                      </a:r>
                      <a:endParaRPr lang="en-US" altLang="zh-CN" sz="2400" dirty="0" smtClean="0">
                        <a:latin typeface="Helvetic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kern="1200" noProof="0" dirty="0" smtClean="0">
                          <a:solidFill>
                            <a:schemeClr val="dk1"/>
                          </a:solidFill>
                          <a:latin typeface="华文楷体" panose="02010600040101010101" pitchFamily="2" charset="-122"/>
                          <a:ea typeface="华文楷体" panose="02010600040101010101" pitchFamily="2" charset="-122"/>
                          <a:cs typeface="+mn-cs"/>
                        </a:rPr>
                        <a:t>开始雇用某人</a:t>
                      </a:r>
                      <a:endParaRPr lang="zh-CN" altLang="en-US" sz="2400" b="0" kern="1200" noProof="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5. hang out </a:t>
                      </a:r>
                      <a:endParaRPr lang="en-US" altLang="zh-CN" sz="2400" dirty="0" smtClean="0">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泡在某处；与</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经常在一起 </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kern="1200" dirty="0" smtClean="0">
                          <a:solidFill>
                            <a:schemeClr val="dk1"/>
                          </a:solidFill>
                          <a:latin typeface="Helvetica"/>
                          <a:ea typeface="+mn-ea"/>
                          <a:cs typeface="+mn-cs"/>
                        </a:rPr>
                        <a:t>6. soak </a:t>
                      </a:r>
                      <a:r>
                        <a:rPr lang="en-US" altLang="zh-CN" sz="2400" kern="1200" dirty="0" err="1" smtClean="0">
                          <a:solidFill>
                            <a:schemeClr val="dk1"/>
                          </a:solidFill>
                          <a:latin typeface="Helvetica"/>
                          <a:ea typeface="+mn-ea"/>
                          <a:cs typeface="+mn-cs"/>
                        </a:rPr>
                        <a:t>sth</a:t>
                      </a:r>
                      <a:r>
                        <a:rPr lang="en-US" altLang="zh-CN" sz="2400" kern="1200" dirty="0" smtClean="0">
                          <a:solidFill>
                            <a:schemeClr val="dk1"/>
                          </a:solidFill>
                          <a:latin typeface="Helvetica"/>
                          <a:ea typeface="+mn-ea"/>
                          <a:cs typeface="+mn-cs"/>
                        </a:rPr>
                        <a:t>. up</a:t>
                      </a:r>
                      <a:endParaRPr lang="en-US" altLang="zh-CN" sz="2400" kern="1200" dirty="0" smtClean="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迅速吸收；轻松学会（知识）</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kern="1200" dirty="0" smtClean="0">
                          <a:solidFill>
                            <a:schemeClr val="dk1"/>
                          </a:solidFill>
                          <a:latin typeface="Helvetica"/>
                          <a:ea typeface="+mn-ea"/>
                          <a:cs typeface="+mn-cs"/>
                        </a:rPr>
                        <a:t>7. in anticipation</a:t>
                      </a:r>
                      <a:r>
                        <a:rPr lang="en-US" altLang="zh-CN" sz="2400" kern="1200" baseline="0" dirty="0" smtClean="0">
                          <a:solidFill>
                            <a:schemeClr val="dk1"/>
                          </a:solidFill>
                          <a:latin typeface="Helvetica"/>
                          <a:ea typeface="+mn-ea"/>
                          <a:cs typeface="+mn-cs"/>
                        </a:rPr>
                        <a:t> of </a:t>
                      </a:r>
                      <a:r>
                        <a:rPr lang="en-US" altLang="zh-CN" sz="2400" kern="1200" baseline="0" dirty="0" err="1" smtClean="0">
                          <a:solidFill>
                            <a:schemeClr val="dk1"/>
                          </a:solidFill>
                          <a:latin typeface="Helvetica"/>
                          <a:ea typeface="+mn-ea"/>
                          <a:cs typeface="+mn-cs"/>
                        </a:rPr>
                        <a:t>sth</a:t>
                      </a:r>
                      <a:r>
                        <a:rPr lang="en-US" altLang="zh-CN" sz="2400" kern="1200" baseline="0" dirty="0" smtClean="0">
                          <a:solidFill>
                            <a:schemeClr val="dk1"/>
                          </a:solidFill>
                          <a:latin typeface="Helvetica"/>
                          <a:ea typeface="+mn-ea"/>
                          <a:cs typeface="+mn-cs"/>
                        </a:rPr>
                        <a:t>. </a:t>
                      </a:r>
                      <a:endParaRPr lang="en-US" altLang="zh-CN" sz="2400" kern="1200" dirty="0" smtClean="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预料某事；期待某事</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kern="1200" dirty="0" smtClean="0">
                          <a:solidFill>
                            <a:schemeClr val="dk1"/>
                          </a:solidFill>
                          <a:latin typeface="Helvetica"/>
                          <a:ea typeface="+mn-ea"/>
                          <a:cs typeface="+mn-cs"/>
                        </a:rPr>
                        <a:t>8. on (the) air</a:t>
                      </a:r>
                      <a:r>
                        <a:rPr lang="en-US" altLang="zh-CN" sz="2400" kern="1200" baseline="0" dirty="0" smtClean="0">
                          <a:solidFill>
                            <a:schemeClr val="dk1"/>
                          </a:solidFill>
                          <a:latin typeface="Helvetica"/>
                          <a:ea typeface="+mn-ea"/>
                          <a:cs typeface="+mn-cs"/>
                        </a:rPr>
                        <a:t> </a:t>
                      </a:r>
                      <a:endParaRPr lang="en-US" altLang="zh-CN" sz="2400" kern="1200" dirty="0" smtClean="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正在广播</a:t>
                      </a:r>
                      <a:endParaRPr lang="zh-CN" altLang="en-US"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bl>
          </a:graphicData>
        </a:graphic>
      </p:graphicFrame>
      <p:grpSp>
        <p:nvGrpSpPr>
          <p:cNvPr id="5" name="组合 4"/>
          <p:cNvGrpSpPr/>
          <p:nvPr/>
        </p:nvGrpSpPr>
        <p:grpSpPr>
          <a:xfrm>
            <a:off x="-14288" y="-27384"/>
            <a:ext cx="7115715" cy="1152525"/>
            <a:chOff x="-14288" y="-27384"/>
            <a:chExt cx="7115715" cy="1152525"/>
          </a:xfrm>
        </p:grpSpPr>
        <p:pic>
          <p:nvPicPr>
            <p:cNvPr id="6"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7" name="TextBox 6">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8" name="矩形 7"/>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28596" y="1428736"/>
            <a:ext cx="3288254" cy="892552"/>
          </a:xfrm>
          <a:prstGeom prst="rect">
            <a:avLst/>
          </a:prstGeom>
          <a:noFill/>
        </p:spPr>
        <p:txBody>
          <a:bodyPr wrap="square" rtlCol="0">
            <a:spAutoFit/>
          </a:bodyPr>
          <a:lstStyle/>
          <a:p>
            <a:r>
              <a:rPr lang="zh-CN" altLang="en-US" sz="2600" b="1" dirty="0" smtClean="0">
                <a:latin typeface="华文楷体" panose="02010600040101010101" pitchFamily="2" charset="-122"/>
                <a:ea typeface="华文楷体" panose="02010600040101010101" pitchFamily="2" charset="-122"/>
              </a:rPr>
              <a:t>预定；注定；（尤指）命中注定</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928662" y="4429132"/>
            <a:ext cx="3139282"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musician of top class</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5000636"/>
            <a:ext cx="7500990" cy="978729"/>
          </a:xfrm>
          <a:prstGeom prst="rect">
            <a:avLst/>
          </a:prstGeom>
          <a:noFill/>
        </p:spPr>
        <p:txBody>
          <a:bodyPr wrap="square" rtlCol="0">
            <a:spAutoFit/>
          </a:bodyPr>
          <a:lstStyle/>
          <a:p>
            <a:pPr>
              <a:lnSpc>
                <a:spcPct val="120000"/>
              </a:lnSpc>
              <a:spcBef>
                <a:spcPct val="50000"/>
              </a:spcBef>
              <a:defRPr/>
            </a:pPr>
            <a:r>
              <a:rPr kumimoji="1" lang="en-US" altLang="zh-CN" sz="2400" dirty="0" smtClean="0">
                <a:latin typeface="Helvetica" pitchFamily="34" charset="0"/>
              </a:rPr>
              <a:t>He feels that he </a:t>
            </a:r>
            <a:r>
              <a:rPr kumimoji="1" lang="en-US" altLang="zh-CN" sz="2400" b="1" i="1" dirty="0" smtClean="0">
                <a:solidFill>
                  <a:srgbClr val="FF6600"/>
                </a:solidFill>
                <a:latin typeface="Helvetica" pitchFamily="34" charset="0"/>
              </a:rPr>
              <a:t>was destined to </a:t>
            </a:r>
            <a:r>
              <a:rPr kumimoji="1" lang="en-US" altLang="zh-CN" sz="2400" dirty="0" smtClean="0">
                <a:latin typeface="Helvetica" pitchFamily="34" charset="0"/>
              </a:rPr>
              <a:t>become a musician of top class. </a:t>
            </a:r>
            <a:endParaRPr kumimoji="1" lang="en-US" altLang="zh-CN" sz="2400" dirty="0">
              <a:latin typeface="Helvetica" pitchFamily="34" charset="0"/>
            </a:endParaRPr>
          </a:p>
        </p:txBody>
      </p:sp>
      <p:sp>
        <p:nvSpPr>
          <p:cNvPr id="16" name="TextBox 15"/>
          <p:cNvSpPr txBox="1"/>
          <p:nvPr/>
        </p:nvSpPr>
        <p:spPr>
          <a:xfrm>
            <a:off x="5406984" y="1640413"/>
            <a:ext cx="3236981" cy="492443"/>
          </a:xfrm>
          <a:prstGeom prst="rect">
            <a:avLst/>
          </a:prstGeom>
          <a:noFill/>
        </p:spPr>
        <p:txBody>
          <a:bodyPr wrap="square" rtlCol="0">
            <a:spAutoFit/>
          </a:bodyPr>
          <a:lstStyle/>
          <a:p>
            <a:pPr>
              <a:spcBef>
                <a:spcPct val="50000"/>
              </a:spcBef>
              <a:defRPr/>
            </a:pPr>
            <a:r>
              <a:rPr kumimoji="1" lang="en-US" altLang="zh-CN" sz="2600" b="1" dirty="0" smtClean="0">
                <a:solidFill>
                  <a:schemeClr val="accent4">
                    <a:lumMod val="10000"/>
                  </a:schemeClr>
                </a:solidFill>
                <a:latin typeface="Helvetica" pitchFamily="34" charset="0"/>
              </a:rPr>
              <a:t>destined to do </a:t>
            </a:r>
            <a:r>
              <a:rPr kumimoji="1" lang="en-US" altLang="zh-CN" sz="2600" b="1" dirty="0" err="1" smtClean="0">
                <a:solidFill>
                  <a:schemeClr val="accent4">
                    <a:lumMod val="10000"/>
                  </a:schemeClr>
                </a:solidFill>
                <a:latin typeface="Helvetica" pitchFamily="34" charset="0"/>
              </a:rPr>
              <a:t>sth</a:t>
            </a:r>
            <a:r>
              <a:rPr kumimoji="1" lang="en-US" altLang="zh-CN" sz="2600" b="1" dirty="0" smtClean="0">
                <a:solidFill>
                  <a:schemeClr val="accent4">
                    <a:lumMod val="10000"/>
                  </a:schemeClr>
                </a:solidFill>
                <a:latin typeface="Helvetica" pitchFamily="34" charset="0"/>
              </a:rPr>
              <a:t>. </a:t>
            </a:r>
            <a:endParaRPr kumimoji="1" lang="en-US" altLang="zh-CN" sz="2600" b="1" dirty="0" smtClean="0">
              <a:solidFill>
                <a:schemeClr val="accent4">
                  <a:lumMod val="10000"/>
                </a:schemeClr>
              </a:solidFill>
              <a:latin typeface="Helvetica" pitchFamily="34" charset="0"/>
            </a:endParaRPr>
          </a:p>
        </p:txBody>
      </p:sp>
      <p:sp>
        <p:nvSpPr>
          <p:cNvPr id="2" name="TextBox 1"/>
          <p:cNvSpPr txBox="1"/>
          <p:nvPr/>
        </p:nvSpPr>
        <p:spPr>
          <a:xfrm>
            <a:off x="3716850" y="1717206"/>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785786" y="2643182"/>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857224" y="3286124"/>
            <a:ext cx="7428412" cy="461665"/>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他觉得自己注定会成为一名一流的音乐家。  </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57224" y="3857628"/>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9"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20" name="TextBox 19">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hlinkClick r:id="rId1" action="ppaction://hlinksldjump"/>
          </p:cNvPr>
          <p:cNvSpPr txBox="1"/>
          <p:nvPr/>
        </p:nvSpPr>
        <p:spPr>
          <a:xfrm>
            <a:off x="3419872" y="5744869"/>
            <a:ext cx="2523130" cy="492443"/>
          </a:xfrm>
          <a:prstGeom prst="rect">
            <a:avLst/>
          </a:prstGeom>
          <a:noFill/>
          <a:effectLst>
            <a:reflection blurRad="6350" stA="50000" endA="300" endPos="90000" dir="5400000" sy="-100000" algn="bl" rotWithShape="0"/>
          </a:effectLst>
        </p:spPr>
        <p:txBody>
          <a:bodyPr wrap="square" rtlCol="0">
            <a:spAutoFit/>
          </a:bodyPr>
          <a:lstStyle/>
          <a:p>
            <a:r>
              <a:rPr lang="en-US" altLang="zh-CN" sz="2600" dirty="0" smtClean="0">
                <a:solidFill>
                  <a:schemeClr val="accent1">
                    <a:lumMod val="75000"/>
                  </a:schemeClr>
                </a:solidFill>
                <a:latin typeface="Haettenschweiler" panose="020B0706040902060204" pitchFamily="34" charset="0"/>
                <a:ea typeface="Cambria Math" panose="02040503050406030204" pitchFamily="-112" charset="0"/>
                <a:cs typeface="Arial" panose="020B0604020202020204" pitchFamily="34" charset="0"/>
              </a:rPr>
              <a:t>Video Watching</a:t>
            </a:r>
            <a:endParaRPr lang="zh-CN" altLang="en-US" sz="2600" dirty="0" smtClean="0">
              <a:solidFill>
                <a:schemeClr val="accent1">
                  <a:lumMod val="75000"/>
                </a:schemeClr>
              </a:solidFill>
              <a:latin typeface="Haettenschweiler" panose="020B0706040902060204" pitchFamily="34" charset="0"/>
              <a:ea typeface="Cambria Math" panose="02040503050406030204" pitchFamily="-112" charset="0"/>
              <a:cs typeface="Arial" panose="020B0604020202020204" pitchFamily="34" charset="0"/>
            </a:endParaRPr>
          </a:p>
        </p:txBody>
      </p:sp>
      <p:pic>
        <p:nvPicPr>
          <p:cNvPr id="103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9322" y="5585444"/>
            <a:ext cx="878346" cy="91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组合 15"/>
          <p:cNvGrpSpPr/>
          <p:nvPr/>
        </p:nvGrpSpPr>
        <p:grpSpPr>
          <a:xfrm>
            <a:off x="500034" y="1643050"/>
            <a:ext cx="8080004" cy="3786214"/>
            <a:chOff x="500034" y="1643050"/>
            <a:chExt cx="8080004" cy="3786214"/>
          </a:xfrm>
        </p:grpSpPr>
        <p:sp>
          <p:nvSpPr>
            <p:cNvPr id="9" name="TextBox 8"/>
            <p:cNvSpPr txBox="1"/>
            <p:nvPr/>
          </p:nvSpPr>
          <p:spPr>
            <a:xfrm>
              <a:off x="500034" y="1643050"/>
              <a:ext cx="8080004" cy="892552"/>
            </a:xfrm>
            <a:prstGeom prst="rect">
              <a:avLst/>
            </a:prstGeom>
            <a:noFill/>
          </p:spPr>
          <p:txBody>
            <a:bodyPr wrap="square" rtlCol="0">
              <a:spAutoFit/>
            </a:bodyPr>
            <a:lstStyle/>
            <a:p>
              <a:pPr marL="355600" indent="-355600" eaLnBrk="0" hangingPunct="0"/>
              <a:r>
                <a:rPr lang="en-US" altLang="zh-CN" sz="2600" dirty="0" smtClean="0">
                  <a:latin typeface="Helvetica" pitchFamily="34" charset="0"/>
                  <a:ea typeface="Cambria Math" panose="02040503050406030204" pitchFamily="-112" charset="0"/>
                  <a:cs typeface="Arial" panose="020B0604020202020204" pitchFamily="34" charset="0"/>
                </a:rPr>
                <a:t>1. According to the speaker, what are the significant factors leading to success?</a:t>
              </a:r>
              <a:endParaRPr lang="en-US" altLang="zh-CN" sz="2600" dirty="0" smtClean="0">
                <a:latin typeface="Helvetica" pitchFamily="34" charset="0"/>
                <a:ea typeface="Cambria Math" panose="02040503050406030204" pitchFamily="-112" charset="0"/>
                <a:cs typeface="Arial" panose="020B0604020202020204" pitchFamily="34" charset="0"/>
              </a:endParaRPr>
            </a:p>
          </p:txBody>
        </p:sp>
        <p:pic>
          <p:nvPicPr>
            <p:cNvPr id="1031" name="Picture 7">
              <a:hlinkClick r:id="rId3" action="ppaction://hlinksldjump"/>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022944" y="2285992"/>
              <a:ext cx="952275" cy="76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hlinkClick r:id="rId3" action="ppaction://hlinksldjump"/>
            </p:cNvPr>
            <p:cNvSpPr txBox="1"/>
            <p:nvPr/>
          </p:nvSpPr>
          <p:spPr>
            <a:xfrm>
              <a:off x="7113622" y="2488164"/>
              <a:ext cx="887402" cy="369332"/>
            </a:xfrm>
            <a:prstGeom prst="rect">
              <a:avLst/>
            </a:prstGeom>
            <a:noFill/>
          </p:spPr>
          <p:txBody>
            <a:bodyPr wrap="square" rtlCol="0">
              <a:spAutoFit/>
            </a:bodyPr>
            <a:lstStyle/>
            <a:p>
              <a:r>
                <a:rPr lang="en-US" altLang="zh-CN"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pic>
          <p:nvPicPr>
            <p:cNvPr id="19" name="Picture 7">
              <a:hlinkClick r:id="rId6" action="ppaction://hlinksldjump"/>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094952" y="4637176"/>
              <a:ext cx="95227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6" action="ppaction://hlinksldjump"/>
            </p:cNvPr>
            <p:cNvSpPr txBox="1"/>
            <p:nvPr/>
          </p:nvSpPr>
          <p:spPr>
            <a:xfrm>
              <a:off x="7175317" y="4857760"/>
              <a:ext cx="611393" cy="369332"/>
            </a:xfrm>
            <a:prstGeom prst="rect">
              <a:avLst/>
            </a:prstGeom>
            <a:noFill/>
          </p:spPr>
          <p:txBody>
            <a:bodyPr wrap="square" rtlCol="0">
              <a:spAutoFit/>
            </a:bodyPr>
            <a:lstStyle/>
            <a:p>
              <a:r>
                <a:rPr lang="en-US" altLang="zh-CN"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sp>
          <p:nvSpPr>
            <p:cNvPr id="34" name="TextBox 33"/>
            <p:cNvSpPr txBox="1"/>
            <p:nvPr/>
          </p:nvSpPr>
          <p:spPr>
            <a:xfrm>
              <a:off x="500034" y="3626644"/>
              <a:ext cx="7979060" cy="1292662"/>
            </a:xfrm>
            <a:prstGeom prst="rect">
              <a:avLst/>
            </a:prstGeom>
            <a:noFill/>
          </p:spPr>
          <p:txBody>
            <a:bodyPr wrap="square" rtlCol="0">
              <a:spAutoFit/>
            </a:bodyPr>
            <a:lstStyle/>
            <a:p>
              <a:pPr marL="355600" indent="-355600" eaLnBrk="0" hangingPunct="0"/>
              <a:r>
                <a:rPr lang="en-US" altLang="zh-CN" sz="2600" dirty="0" smtClean="0">
                  <a:latin typeface="Helvetica" pitchFamily="34" charset="0"/>
                  <a:ea typeface="Cambria Math" panose="02040503050406030204" pitchFamily="-112" charset="0"/>
                  <a:cs typeface="Arial" panose="020B0604020202020204" pitchFamily="34" charset="0"/>
                </a:rPr>
                <a:t>2. What is your understanding of the keys to success?</a:t>
              </a:r>
              <a:endParaRPr lang="zh-CN" altLang="zh-CN" sz="2600" dirty="0" smtClean="0">
                <a:latin typeface="Helvetica" pitchFamily="34" charset="0"/>
                <a:ea typeface="Cambria Math" panose="02040503050406030204" pitchFamily="-112" charset="0"/>
                <a:cs typeface="Arial" panose="020B0604020202020204" pitchFamily="34" charset="0"/>
              </a:endParaRPr>
            </a:p>
            <a:p>
              <a:pPr marL="514350" indent="-514350" eaLnBrk="0" hangingPunct="0"/>
              <a:endParaRPr lang="en-US" altLang="zh-CN" sz="2600" dirty="0">
                <a:latin typeface="Helvetica" pitchFamily="34" charset="0"/>
                <a:ea typeface="Cambria Math" panose="02040503050406030204" pitchFamily="-112" charset="0"/>
                <a:cs typeface="Arial" panose="020B0604020202020204" pitchFamily="34" charset="0"/>
              </a:endParaRPr>
            </a:p>
          </p:txBody>
        </p:sp>
      </p:grpSp>
      <p:pic>
        <p:nvPicPr>
          <p:cNvPr id="1026" name="Picture 2" descr="H:\2015年修改\图片1.jpg"/>
          <p:cNvPicPr>
            <a:picLocks noChangeAspect="1" noChangeArrowheads="1"/>
          </p:cNvPicPr>
          <p:nvPr/>
        </p:nvPicPr>
        <p:blipFill>
          <a:blip r:embed="rId7" cstate="print"/>
          <a:srcRect l="776"/>
          <a:stretch>
            <a:fillRect/>
          </a:stretch>
        </p:blipFill>
        <p:spPr bwMode="auto">
          <a:xfrm>
            <a:off x="0" y="0"/>
            <a:ext cx="9135137" cy="1212850"/>
          </a:xfrm>
          <a:prstGeom prst="rect">
            <a:avLst/>
          </a:prstGeom>
          <a:noFill/>
        </p:spPr>
      </p:pic>
      <p:pic>
        <p:nvPicPr>
          <p:cNvPr id="15" name="Picture 4">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14348" y="1384320"/>
            <a:ext cx="3111212" cy="892552"/>
          </a:xfrm>
          <a:prstGeom prst="rect">
            <a:avLst/>
          </a:prstGeom>
          <a:noFill/>
        </p:spPr>
        <p:txBody>
          <a:bodyPr wrap="square" rtlCol="0">
            <a:spAutoFit/>
          </a:bodyPr>
          <a:lstStyle/>
          <a:p>
            <a:r>
              <a:rPr lang="zh-CN" altLang="en-US" sz="2600" b="1" dirty="0" smtClean="0">
                <a:latin typeface="华文楷体" panose="02010600040101010101" pitchFamily="2" charset="-122"/>
                <a:ea typeface="华文楷体" panose="02010600040101010101" pitchFamily="2" charset="-122"/>
              </a:rPr>
              <a:t>被用作</a:t>
            </a:r>
            <a:r>
              <a:rPr lang="en-US" altLang="zh-CN" sz="2600" b="1" dirty="0" smtClean="0">
                <a:latin typeface="华文楷体" panose="02010600040101010101" pitchFamily="2" charset="-122"/>
                <a:ea typeface="华文楷体" panose="02010600040101010101" pitchFamily="2" charset="-122"/>
              </a:rPr>
              <a:t>… </a:t>
            </a:r>
            <a:r>
              <a:rPr lang="zh-CN" altLang="en-US" sz="2600" b="1" dirty="0" smtClean="0">
                <a:latin typeface="华文楷体" panose="02010600040101010101" pitchFamily="2" charset="-122"/>
                <a:ea typeface="华文楷体" panose="02010600040101010101" pitchFamily="2" charset="-122"/>
              </a:rPr>
              <a:t>；充当</a:t>
            </a:r>
            <a:r>
              <a:rPr lang="en-US" altLang="zh-CN" sz="2600" b="1" dirty="0" smtClean="0">
                <a:latin typeface="华文楷体" panose="02010600040101010101" pitchFamily="2" charset="-122"/>
                <a:ea typeface="华文楷体" panose="02010600040101010101" pitchFamily="2" charset="-122"/>
              </a:rPr>
              <a:t>… </a:t>
            </a:r>
            <a:r>
              <a:rPr lang="zh-CN" altLang="en-US" sz="2600" b="1" dirty="0" smtClean="0">
                <a:latin typeface="华文楷体" panose="02010600040101010101" pitchFamily="2" charset="-122"/>
                <a:ea typeface="华文楷体" panose="02010600040101010101" pitchFamily="2" charset="-122"/>
              </a:rPr>
              <a:t>；起</a:t>
            </a:r>
            <a:r>
              <a:rPr lang="en-US" altLang="zh-CN" sz="2600" b="1" dirty="0" smtClean="0">
                <a:latin typeface="华文楷体" panose="02010600040101010101" pitchFamily="2" charset="-122"/>
                <a:ea typeface="华文楷体" panose="02010600040101010101" pitchFamily="2" charset="-122"/>
              </a:rPr>
              <a:t>…</a:t>
            </a:r>
            <a:r>
              <a:rPr lang="zh-CN" altLang="en-US" sz="2600" b="1" dirty="0" smtClean="0">
                <a:latin typeface="华文楷体" panose="02010600040101010101" pitchFamily="2" charset="-122"/>
                <a:ea typeface="华文楷体" panose="02010600040101010101" pitchFamily="2" charset="-122"/>
              </a:rPr>
              <a:t>的作用 </a:t>
            </a:r>
            <a:endParaRPr lang="zh-CN" altLang="en-US" sz="2600" b="1" dirty="0" smtClean="0">
              <a:latin typeface="华文楷体" panose="02010600040101010101" pitchFamily="2" charset="-122"/>
              <a:ea typeface="华文楷体" panose="02010600040101010101" pitchFamily="2" charset="-122"/>
            </a:endParaRPr>
          </a:p>
        </p:txBody>
      </p:sp>
      <p:sp>
        <p:nvSpPr>
          <p:cNvPr id="16" name="TextBox 15"/>
          <p:cNvSpPr txBox="1"/>
          <p:nvPr/>
        </p:nvSpPr>
        <p:spPr>
          <a:xfrm>
            <a:off x="5868144" y="1640413"/>
            <a:ext cx="2801100" cy="492443"/>
          </a:xfrm>
          <a:prstGeom prst="rect">
            <a:avLst/>
          </a:prstGeom>
          <a:noFill/>
        </p:spPr>
        <p:txBody>
          <a:bodyPr wrap="square" rtlCol="0">
            <a:spAutoFit/>
          </a:bodyPr>
          <a:lstStyle/>
          <a:p>
            <a:pPr>
              <a:spcBef>
                <a:spcPct val="50000"/>
              </a:spcBef>
              <a:defRPr/>
            </a:pPr>
            <a:r>
              <a:rPr kumimoji="1" lang="en-US" altLang="zh-CN" sz="2600" b="1" dirty="0" smtClean="0">
                <a:solidFill>
                  <a:schemeClr val="accent4">
                    <a:lumMod val="10000"/>
                  </a:schemeClr>
                </a:solidFill>
                <a:latin typeface="Helvetica" pitchFamily="34" charset="0"/>
              </a:rPr>
              <a:t>serve as</a:t>
            </a:r>
            <a:endParaRPr kumimoji="1" lang="en-US" altLang="zh-CN" sz="2600" b="1" dirty="0" smtClean="0">
              <a:solidFill>
                <a:schemeClr val="accent4">
                  <a:lumMod val="10000"/>
                </a:schemeClr>
              </a:solidFill>
              <a:latin typeface="Helvetica" pitchFamily="34" charset="0"/>
            </a:endParaRPr>
          </a:p>
        </p:txBody>
      </p:sp>
      <p:sp>
        <p:nvSpPr>
          <p:cNvPr id="2" name="TextBox 1"/>
          <p:cNvSpPr txBox="1"/>
          <p:nvPr/>
        </p:nvSpPr>
        <p:spPr>
          <a:xfrm>
            <a:off x="3825560" y="162879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0" name="文本框 5"/>
          <p:cNvSpPr txBox="1"/>
          <p:nvPr/>
        </p:nvSpPr>
        <p:spPr>
          <a:xfrm>
            <a:off x="1056444" y="4681847"/>
            <a:ext cx="351555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remains / natural fertilizer</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1" name="TextBox 8"/>
          <p:cNvSpPr txBox="1"/>
          <p:nvPr/>
        </p:nvSpPr>
        <p:spPr>
          <a:xfrm>
            <a:off x="1079916" y="5241209"/>
            <a:ext cx="7278298"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Remains of plants on the ground </a:t>
            </a:r>
            <a:r>
              <a:rPr kumimoji="1" lang="en-US" altLang="zh-CN" sz="2400" b="1" i="1" dirty="0" smtClean="0">
                <a:solidFill>
                  <a:srgbClr val="FF6600"/>
                </a:solidFill>
                <a:latin typeface="Helvetica" pitchFamily="34" charset="0"/>
              </a:rPr>
              <a:t>serve as </a:t>
            </a:r>
            <a:r>
              <a:rPr kumimoji="1" lang="en-US" altLang="zh-CN" sz="2400" dirty="0" smtClean="0">
                <a:latin typeface="Helvetica" pitchFamily="34" charset="0"/>
              </a:rPr>
              <a:t>a natural fertilizer and help support the roots of future crops. </a:t>
            </a:r>
            <a:endParaRPr kumimoji="1" lang="en-US" altLang="zh-CN" sz="2400" dirty="0">
              <a:latin typeface="Helvetica" pitchFamily="34" charset="0"/>
            </a:endParaRPr>
          </a:p>
        </p:txBody>
      </p:sp>
      <p:sp>
        <p:nvSpPr>
          <p:cNvPr id="22" name="TextBox 21"/>
          <p:cNvSpPr txBox="1"/>
          <p:nvPr/>
        </p:nvSpPr>
        <p:spPr>
          <a:xfrm>
            <a:off x="1000100" y="2780928"/>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4" name="TextBox 23"/>
          <p:cNvSpPr txBox="1"/>
          <p:nvPr/>
        </p:nvSpPr>
        <p:spPr>
          <a:xfrm>
            <a:off x="1000100" y="3286124"/>
            <a:ext cx="7135422" cy="830997"/>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地面上植物的残余物可以用作天然肥料，为未来农作物的根系提供滋养。</a:t>
            </a:r>
            <a:endParaRPr lang="zh-CN" altLang="en-US" sz="2400" dirty="0">
              <a:latin typeface="华文行楷" panose="02010800040101010101" pitchFamily="2" charset="-122"/>
              <a:ea typeface="华文行楷" panose="02010800040101010101" pitchFamily="2" charset="-122"/>
            </a:endParaRPr>
          </a:p>
        </p:txBody>
      </p:sp>
      <p:sp>
        <p:nvSpPr>
          <p:cNvPr id="26" name="TextBox 25"/>
          <p:cNvSpPr txBox="1"/>
          <p:nvPr/>
        </p:nvSpPr>
        <p:spPr>
          <a:xfrm>
            <a:off x="1000100" y="4151003"/>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3" name="组合 12"/>
          <p:cNvGrpSpPr/>
          <p:nvPr/>
        </p:nvGrpSpPr>
        <p:grpSpPr>
          <a:xfrm>
            <a:off x="-14288" y="-27384"/>
            <a:ext cx="7115715" cy="1152525"/>
            <a:chOff x="-14288" y="-27384"/>
            <a:chExt cx="7115715" cy="1152525"/>
          </a:xfrm>
        </p:grpSpPr>
        <p:pic>
          <p:nvPicPr>
            <p:cNvPr id="14"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9" name="矩形 18"/>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20" grpId="0" animBg="1"/>
      <p:bldP spid="21" grpId="0"/>
      <p:bldP spid="22" grpId="0"/>
      <p:bldP spid="24"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0236" y="1464878"/>
            <a:ext cx="3105946" cy="892552"/>
          </a:xfrm>
          <a:prstGeom prst="rect">
            <a:avLst/>
          </a:prstGeom>
          <a:noFill/>
        </p:spPr>
        <p:txBody>
          <a:bodyPr wrap="square" rtlCol="0">
            <a:spAutoFit/>
          </a:bodyPr>
          <a:lstStyle/>
          <a:p>
            <a:r>
              <a:rPr lang="zh-CN" altLang="en-US" sz="2600" b="1" dirty="0" smtClean="0">
                <a:latin typeface="华文楷体" panose="02010600040101010101" pitchFamily="2" charset="-122"/>
                <a:ea typeface="华文楷体" panose="02010600040101010101" pitchFamily="2" charset="-122"/>
              </a:rPr>
              <a:t>把全部精力放在某事上</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857224" y="4467533"/>
            <a:ext cx="5072097"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pay attention to /  a world of her own</a:t>
            </a:r>
            <a:r>
              <a:rPr kumimoji="1" lang="en-US" altLang="zh-CN" sz="2200" dirty="0" smtClean="0">
                <a:latin typeface="Helvetica" pitchFamily="34" charset="0"/>
              </a:rPr>
              <a:t>)</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857223" y="5057673"/>
            <a:ext cx="7786743" cy="1138773"/>
          </a:xfrm>
          <a:prstGeom prst="rect">
            <a:avLst/>
          </a:prstGeom>
          <a:noFill/>
        </p:spPr>
        <p:txBody>
          <a:bodyPr wrap="square" rtlCol="0">
            <a:spAutoFit/>
          </a:bodyPr>
          <a:lstStyle/>
          <a:p>
            <a:pPr>
              <a:spcBef>
                <a:spcPct val="50000"/>
              </a:spcBef>
              <a:defRPr/>
            </a:pPr>
            <a:r>
              <a:rPr kumimoji="1" lang="en-US" altLang="zh-CN" sz="2200" dirty="0" smtClean="0">
                <a:latin typeface="Helvetica" pitchFamily="34" charset="0"/>
              </a:rPr>
              <a:t>She didn’t pay much attention to her family and her friends because she </a:t>
            </a:r>
            <a:r>
              <a:rPr kumimoji="1" lang="en-US" altLang="zh-CN" sz="2400" b="1" i="1" dirty="0" smtClean="0">
                <a:solidFill>
                  <a:srgbClr val="FF6600"/>
                </a:solidFill>
                <a:latin typeface="Helvetica" pitchFamily="34" charset="0"/>
              </a:rPr>
              <a:t>was</a:t>
            </a:r>
            <a:r>
              <a:rPr lang="en-US" altLang="zh-CN" sz="2400" dirty="0" smtClean="0"/>
              <a:t> </a:t>
            </a:r>
            <a:r>
              <a:rPr kumimoji="1" lang="en-US" altLang="zh-CN" sz="2200" dirty="0" smtClean="0">
                <a:latin typeface="Helvetica" pitchFamily="34" charset="0"/>
              </a:rPr>
              <a:t>completely</a:t>
            </a:r>
            <a:r>
              <a:rPr lang="en-US" altLang="zh-CN" sz="2400" dirty="0" smtClean="0"/>
              <a:t> </a:t>
            </a:r>
            <a:r>
              <a:rPr kumimoji="1" lang="en-US" altLang="zh-CN" sz="2400" b="1" i="1" dirty="0" smtClean="0">
                <a:solidFill>
                  <a:srgbClr val="FF6600"/>
                </a:solidFill>
                <a:latin typeface="Helvetica" pitchFamily="34" charset="0"/>
              </a:rPr>
              <a:t>wrapped up in </a:t>
            </a:r>
            <a:r>
              <a:rPr kumimoji="1" lang="en-US" altLang="zh-CN" sz="2200" dirty="0" smtClean="0">
                <a:latin typeface="Helvetica" pitchFamily="34" charset="0"/>
              </a:rPr>
              <a:t>a world of her own. </a:t>
            </a:r>
            <a:endParaRPr kumimoji="1" lang="en-US" altLang="zh-CN" sz="2200" dirty="0">
              <a:latin typeface="Helvetica" pitchFamily="34" charset="0"/>
            </a:endParaRPr>
          </a:p>
        </p:txBody>
      </p:sp>
      <p:sp>
        <p:nvSpPr>
          <p:cNvPr id="16" name="TextBox 15"/>
          <p:cNvSpPr txBox="1"/>
          <p:nvPr/>
        </p:nvSpPr>
        <p:spPr>
          <a:xfrm>
            <a:off x="5715008" y="1500174"/>
            <a:ext cx="2684708" cy="492443"/>
          </a:xfrm>
          <a:prstGeom prst="rect">
            <a:avLst/>
          </a:prstGeom>
          <a:noFill/>
        </p:spPr>
        <p:txBody>
          <a:bodyPr wrap="square" rtlCol="0">
            <a:spAutoFit/>
          </a:bodyPr>
          <a:lstStyle/>
          <a:p>
            <a:pPr>
              <a:spcBef>
                <a:spcPct val="50000"/>
              </a:spcBef>
              <a:defRPr/>
            </a:pPr>
            <a:r>
              <a:rPr kumimoji="1" lang="en-US" altLang="zh-CN" sz="2600" b="1" dirty="0" smtClean="0">
                <a:solidFill>
                  <a:schemeClr val="accent4">
                    <a:lumMod val="10000"/>
                  </a:schemeClr>
                </a:solidFill>
                <a:latin typeface="Helvetica" pitchFamily="34" charset="0"/>
              </a:rPr>
              <a:t>be wrapped up in </a:t>
            </a:r>
            <a:r>
              <a:rPr kumimoji="1" lang="en-US" altLang="zh-CN" sz="2600" b="1" dirty="0" err="1" smtClean="0">
                <a:solidFill>
                  <a:schemeClr val="accent4">
                    <a:lumMod val="10000"/>
                  </a:schemeClr>
                </a:solidFill>
                <a:latin typeface="Helvetica" pitchFamily="34" charset="0"/>
              </a:rPr>
              <a:t>sth</a:t>
            </a:r>
            <a:r>
              <a:rPr kumimoji="1" lang="en-US" altLang="zh-CN" sz="2600" b="1" dirty="0" smtClean="0">
                <a:solidFill>
                  <a:schemeClr val="accent4">
                    <a:lumMod val="10000"/>
                  </a:schemeClr>
                </a:solidFill>
                <a:latin typeface="Helvetica" pitchFamily="34" charset="0"/>
              </a:rPr>
              <a:t>. </a:t>
            </a:r>
            <a:endParaRPr kumimoji="1" lang="en-US" altLang="zh-CN" sz="2600" b="1" dirty="0" smtClean="0">
              <a:solidFill>
                <a:schemeClr val="accent4">
                  <a:lumMod val="10000"/>
                </a:schemeClr>
              </a:solidFill>
              <a:latin typeface="Helvetica" pitchFamily="34" charset="0"/>
            </a:endParaRPr>
          </a:p>
        </p:txBody>
      </p:sp>
      <p:sp>
        <p:nvSpPr>
          <p:cNvPr id="2" name="TextBox 1"/>
          <p:cNvSpPr txBox="1"/>
          <p:nvPr/>
        </p:nvSpPr>
        <p:spPr>
          <a:xfrm>
            <a:off x="3605980" y="1685543"/>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785786" y="2571744"/>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841050" y="3026631"/>
            <a:ext cx="6874222" cy="830997"/>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她并不怎么关注家人和朋友，因为她完全沉浸于自己的世界。 </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785786" y="393668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28662" y="1650673"/>
            <a:ext cx="2357454" cy="492443"/>
          </a:xfrm>
          <a:prstGeom prst="rect">
            <a:avLst/>
          </a:prstGeom>
          <a:noFill/>
        </p:spPr>
        <p:txBody>
          <a:bodyPr wrap="square" rtlCol="0">
            <a:spAutoFit/>
          </a:bodyPr>
          <a:lstStyle/>
          <a:p>
            <a:pPr>
              <a:defRPr/>
            </a:pPr>
            <a:r>
              <a:rPr lang="zh-CN" altLang="en-US" sz="2600" b="1" dirty="0" smtClean="0">
                <a:latin typeface="华文楷体" panose="02010600040101010101" pitchFamily="2" charset="-122"/>
                <a:ea typeface="华文楷体" panose="02010600040101010101" pitchFamily="2" charset="-122"/>
              </a:rPr>
              <a:t>承担；肩负</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857224" y="4509120"/>
            <a:ext cx="3786214"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 handle/lack self-confidence</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5143512"/>
            <a:ext cx="7886192"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Don't </a:t>
            </a:r>
            <a:r>
              <a:rPr kumimoji="1" lang="en-US" altLang="zh-CN" sz="2400" b="1" i="1" dirty="0" smtClean="0">
                <a:solidFill>
                  <a:srgbClr val="FF6600"/>
                </a:solidFill>
                <a:latin typeface="Helvetica" pitchFamily="34" charset="0"/>
              </a:rPr>
              <a:t>take on </a:t>
            </a:r>
            <a:r>
              <a:rPr kumimoji="1" lang="en-US" altLang="zh-CN" sz="2400" dirty="0" smtClean="0">
                <a:latin typeface="Helvetica" pitchFamily="34" charset="0"/>
              </a:rPr>
              <a:t>more responsibilities than you can handle if you lack self-confidence about your ability.</a:t>
            </a:r>
            <a:endParaRPr kumimoji="1" lang="en-US" altLang="zh-CN" sz="2400" dirty="0">
              <a:latin typeface="Helvetica" pitchFamily="34" charset="0"/>
            </a:endParaRPr>
          </a:p>
        </p:txBody>
      </p:sp>
      <p:sp>
        <p:nvSpPr>
          <p:cNvPr id="16" name="TextBox 15"/>
          <p:cNvSpPr txBox="1"/>
          <p:nvPr/>
        </p:nvSpPr>
        <p:spPr>
          <a:xfrm>
            <a:off x="5897568" y="1638528"/>
            <a:ext cx="2365164" cy="492443"/>
          </a:xfrm>
          <a:prstGeom prst="rect">
            <a:avLst/>
          </a:prstGeom>
          <a:noFill/>
        </p:spPr>
        <p:txBody>
          <a:bodyPr wrap="square" rtlCol="0">
            <a:spAutoFit/>
          </a:bodyPr>
          <a:lstStyle/>
          <a:p>
            <a:pPr>
              <a:spcBef>
                <a:spcPct val="50000"/>
              </a:spcBef>
              <a:defRPr/>
            </a:pPr>
            <a:r>
              <a:rPr kumimoji="1" lang="en-US" altLang="zh-CN" sz="2600" b="1" dirty="0" smtClean="0">
                <a:solidFill>
                  <a:schemeClr val="accent4">
                    <a:lumMod val="10000"/>
                  </a:schemeClr>
                </a:solidFill>
                <a:latin typeface="Helvetica" pitchFamily="34" charset="0"/>
              </a:rPr>
              <a:t>take on</a:t>
            </a:r>
            <a:endParaRPr kumimoji="1" lang="en-US" altLang="zh-CN" sz="2600" b="1" dirty="0" smtClean="0">
              <a:solidFill>
                <a:schemeClr val="accent4">
                  <a:lumMod val="10000"/>
                </a:schemeClr>
              </a:solidFill>
              <a:latin typeface="Helvetica" pitchFamily="34" charset="0"/>
            </a:endParaRPr>
          </a:p>
        </p:txBody>
      </p:sp>
      <p:sp>
        <p:nvSpPr>
          <p:cNvPr id="2" name="TextBox 1"/>
          <p:cNvSpPr txBox="1"/>
          <p:nvPr/>
        </p:nvSpPr>
        <p:spPr>
          <a:xfrm>
            <a:off x="3495908" y="1717206"/>
            <a:ext cx="1871334"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785786" y="2714620"/>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785785" y="3212976"/>
            <a:ext cx="7613931" cy="461665"/>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假如你对自己的能力信心不足，就不要承担过多的责任。</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785786" y="4010764"/>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14348" y="1357298"/>
            <a:ext cx="2643206" cy="892552"/>
          </a:xfrm>
          <a:prstGeom prst="rect">
            <a:avLst/>
          </a:prstGeom>
          <a:noFill/>
        </p:spPr>
        <p:txBody>
          <a:bodyPr wrap="square" rtlCol="0">
            <a:spAutoFit/>
          </a:bodyPr>
          <a:lstStyle/>
          <a:p>
            <a:pPr>
              <a:defRPr/>
            </a:pPr>
            <a:r>
              <a:rPr lang="zh-CN" altLang="en-US" sz="2600" b="1" dirty="0" smtClean="0">
                <a:latin typeface="华文楷体" panose="02010600040101010101" pitchFamily="2" charset="-122"/>
                <a:ea typeface="华文楷体" panose="02010600040101010101" pitchFamily="2" charset="-122"/>
              </a:rPr>
              <a:t>泡在某处；与</a:t>
            </a:r>
            <a:r>
              <a:rPr lang="en-US" altLang="zh-CN" sz="2600" b="1" dirty="0" smtClean="0">
                <a:latin typeface="华文楷体" panose="02010600040101010101" pitchFamily="2" charset="-122"/>
                <a:ea typeface="华文楷体" panose="02010600040101010101" pitchFamily="2" charset="-122"/>
              </a:rPr>
              <a:t>…</a:t>
            </a:r>
            <a:r>
              <a:rPr lang="zh-CN" altLang="en-US" sz="2600" b="1" dirty="0" smtClean="0">
                <a:latin typeface="华文楷体" panose="02010600040101010101" pitchFamily="2" charset="-122"/>
                <a:ea typeface="华文楷体" panose="02010600040101010101" pitchFamily="2" charset="-122"/>
              </a:rPr>
              <a:t>经常在一起 </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854222" y="4610409"/>
            <a:ext cx="1917578"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coffee shop</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15380" y="5143512"/>
            <a:ext cx="7484336"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Sometimes people came into the coffee shop t</a:t>
            </a:r>
            <a:r>
              <a:rPr lang="en-US" altLang="zh-CN" sz="2400" dirty="0" smtClean="0"/>
              <a:t>o </a:t>
            </a:r>
            <a:r>
              <a:rPr kumimoji="1" lang="en-US" altLang="zh-CN" sz="2400" b="1" i="1" dirty="0" smtClean="0">
                <a:solidFill>
                  <a:srgbClr val="FF6600"/>
                </a:solidFill>
                <a:latin typeface="Helvetica" pitchFamily="34" charset="0"/>
              </a:rPr>
              <a:t>hang out </a:t>
            </a:r>
            <a:r>
              <a:rPr kumimoji="1" lang="en-US" altLang="zh-CN" sz="2400" dirty="0" smtClean="0">
                <a:latin typeface="Helvetica" pitchFamily="34" charset="0"/>
              </a:rPr>
              <a:t>and meet other people</a:t>
            </a:r>
            <a:r>
              <a:rPr lang="en-US" altLang="zh-CN" sz="2400" dirty="0" smtClean="0"/>
              <a:t>.</a:t>
            </a:r>
            <a:r>
              <a:rPr lang="en-US" sz="2400" dirty="0" smtClean="0"/>
              <a:t> </a:t>
            </a:r>
            <a:endParaRPr kumimoji="1" lang="en-US" altLang="zh-CN" sz="2400" dirty="0">
              <a:latin typeface="Helvetica" pitchFamily="34" charset="0"/>
            </a:endParaRPr>
          </a:p>
        </p:txBody>
      </p:sp>
      <p:sp>
        <p:nvSpPr>
          <p:cNvPr id="16" name="TextBox 15"/>
          <p:cNvSpPr txBox="1"/>
          <p:nvPr/>
        </p:nvSpPr>
        <p:spPr>
          <a:xfrm>
            <a:off x="5220072" y="1712421"/>
            <a:ext cx="3539850" cy="492443"/>
          </a:xfrm>
          <a:prstGeom prst="rect">
            <a:avLst/>
          </a:prstGeom>
          <a:noFill/>
        </p:spPr>
        <p:txBody>
          <a:bodyPr wrap="square" rtlCol="0">
            <a:spAutoFit/>
          </a:bodyPr>
          <a:lstStyle/>
          <a:p>
            <a:pPr>
              <a:spcBef>
                <a:spcPct val="50000"/>
              </a:spcBef>
              <a:defRPr/>
            </a:pPr>
            <a:r>
              <a:rPr kumimoji="1" lang="en-US" altLang="zh-CN" sz="2600" b="1" dirty="0" smtClean="0">
                <a:solidFill>
                  <a:schemeClr val="accent4">
                    <a:lumMod val="10000"/>
                  </a:schemeClr>
                </a:solidFill>
                <a:latin typeface="Helvetica" pitchFamily="34" charset="0"/>
              </a:rPr>
              <a:t>hang out</a:t>
            </a:r>
            <a:endParaRPr kumimoji="1" lang="en-US" altLang="zh-CN" sz="2600" b="1" dirty="0" smtClean="0">
              <a:solidFill>
                <a:schemeClr val="accent4">
                  <a:lumMod val="10000"/>
                </a:schemeClr>
              </a:solidFill>
              <a:latin typeface="Helvetica" pitchFamily="34" charset="0"/>
            </a:endParaRPr>
          </a:p>
        </p:txBody>
      </p:sp>
      <p:sp>
        <p:nvSpPr>
          <p:cNvPr id="2" name="TextBox 1"/>
          <p:cNvSpPr txBox="1"/>
          <p:nvPr/>
        </p:nvSpPr>
        <p:spPr>
          <a:xfrm>
            <a:off x="3334946" y="1717206"/>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49906" y="2823319"/>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857224" y="3395963"/>
            <a:ext cx="7500990" cy="461665"/>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有时人们进咖啡店是为了休闲和交友。 </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49906" y="4151003"/>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1472" y="1435230"/>
            <a:ext cx="2786082" cy="892552"/>
          </a:xfrm>
          <a:prstGeom prst="rect">
            <a:avLst/>
          </a:prstGeom>
          <a:noFill/>
        </p:spPr>
        <p:txBody>
          <a:bodyPr wrap="square" rtlCol="0">
            <a:spAutoFit/>
          </a:bodyPr>
          <a:lstStyle/>
          <a:p>
            <a:pPr>
              <a:defRPr/>
            </a:pPr>
            <a:r>
              <a:rPr lang="zh-CN" altLang="en-US" sz="2600" b="1" dirty="0" smtClean="0">
                <a:latin typeface="华文楷体" panose="02010600040101010101" pitchFamily="2" charset="-122"/>
                <a:ea typeface="华文楷体" panose="02010600040101010101" pitchFamily="2" charset="-122"/>
              </a:rPr>
              <a:t>迅速吸收；轻松学会（知识</a:t>
            </a:r>
            <a:r>
              <a:rPr lang="en-US" altLang="zh-CN" sz="2600" b="1" dirty="0" smtClean="0">
                <a:latin typeface="华文楷体" panose="02010600040101010101" pitchFamily="2" charset="-122"/>
                <a:ea typeface="华文楷体" panose="02010600040101010101" pitchFamily="2" charset="-122"/>
              </a:rPr>
              <a:t>)</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857224" y="4610409"/>
            <a:ext cx="499087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a detached perspective / put together</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5241209"/>
            <a:ext cx="7471054"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A detached perspective can allow the mind to </a:t>
            </a:r>
            <a:r>
              <a:rPr kumimoji="1" lang="en-US" altLang="zh-CN" sz="2400" b="1" i="1" dirty="0" smtClean="0">
                <a:solidFill>
                  <a:srgbClr val="FF6600"/>
                </a:solidFill>
                <a:latin typeface="Helvetica" pitchFamily="34" charset="0"/>
              </a:rPr>
              <a:t>soak up</a:t>
            </a:r>
            <a:r>
              <a:rPr kumimoji="1" lang="en-US" altLang="zh-CN" sz="2400" b="1" dirty="0" smtClean="0">
                <a:solidFill>
                  <a:srgbClr val="FF6600"/>
                </a:solidFill>
                <a:latin typeface="Helvetica" pitchFamily="34" charset="0"/>
              </a:rPr>
              <a:t> </a:t>
            </a:r>
            <a:r>
              <a:rPr kumimoji="1" lang="en-US" altLang="zh-CN" sz="2400" dirty="0" smtClean="0">
                <a:latin typeface="Helvetica" pitchFamily="34" charset="0"/>
              </a:rPr>
              <a:t>ideas and to put them together in new ways. </a:t>
            </a:r>
            <a:endParaRPr kumimoji="1" lang="en-US" altLang="zh-CN" sz="2400" dirty="0">
              <a:latin typeface="Helvetica" pitchFamily="34" charset="0"/>
            </a:endParaRPr>
          </a:p>
        </p:txBody>
      </p:sp>
      <p:sp>
        <p:nvSpPr>
          <p:cNvPr id="16" name="TextBox 15"/>
          <p:cNvSpPr txBox="1"/>
          <p:nvPr/>
        </p:nvSpPr>
        <p:spPr>
          <a:xfrm>
            <a:off x="5508104" y="1615377"/>
            <a:ext cx="2073114" cy="492443"/>
          </a:xfrm>
          <a:prstGeom prst="rect">
            <a:avLst/>
          </a:prstGeom>
          <a:noFill/>
        </p:spPr>
        <p:txBody>
          <a:bodyPr wrap="square" rtlCol="0">
            <a:spAutoFit/>
          </a:bodyPr>
          <a:lstStyle/>
          <a:p>
            <a:pPr>
              <a:spcBef>
                <a:spcPct val="50000"/>
              </a:spcBef>
            </a:pPr>
            <a:r>
              <a:rPr lang="en-US" altLang="zh-CN" sz="2600" b="1" dirty="0" smtClean="0"/>
              <a:t>soak </a:t>
            </a:r>
            <a:r>
              <a:rPr lang="en-US" altLang="zh-CN" sz="2600" b="1" dirty="0" err="1" smtClean="0"/>
              <a:t>sth</a:t>
            </a:r>
            <a:r>
              <a:rPr lang="en-US" altLang="zh-CN" sz="2600" b="1" dirty="0" smtClean="0"/>
              <a:t>. up</a:t>
            </a:r>
            <a:endParaRPr lang="en-US" altLang="zh-CN" sz="2600" b="1" dirty="0"/>
          </a:p>
        </p:txBody>
      </p:sp>
      <p:sp>
        <p:nvSpPr>
          <p:cNvPr id="2" name="TextBox 1"/>
          <p:cNvSpPr txBox="1"/>
          <p:nvPr/>
        </p:nvSpPr>
        <p:spPr>
          <a:xfrm>
            <a:off x="3547739" y="1615377"/>
            <a:ext cx="1890941"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57224" y="2650805"/>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857224" y="3110211"/>
            <a:ext cx="7063984" cy="830997"/>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一个客观的角度可以让思维吸收各种观点并以新的方式将这些观点进行整合。 </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49906" y="40081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1472" y="1496397"/>
            <a:ext cx="2428892" cy="492443"/>
          </a:xfrm>
          <a:prstGeom prst="rect">
            <a:avLst/>
          </a:prstGeom>
          <a:noFill/>
        </p:spPr>
        <p:txBody>
          <a:bodyPr wrap="square" rtlCol="0">
            <a:spAutoFit/>
          </a:bodyPr>
          <a:lstStyle/>
          <a:p>
            <a:pPr>
              <a:defRPr/>
            </a:pPr>
            <a:r>
              <a:rPr lang="zh-CN" altLang="en-US" sz="2600" b="1" dirty="0" smtClean="0">
                <a:latin typeface="华文楷体" panose="02010600040101010101" pitchFamily="2" charset="-122"/>
                <a:ea typeface="华文楷体" panose="02010600040101010101" pitchFamily="2" charset="-122"/>
              </a:rPr>
              <a:t>预料</a:t>
            </a:r>
            <a:r>
              <a:rPr lang="en-US" altLang="zh-CN" sz="2600" b="1" dirty="0" smtClean="0">
                <a:latin typeface="华文楷体" panose="02010600040101010101" pitchFamily="2" charset="-122"/>
                <a:ea typeface="华文楷体" panose="02010600040101010101" pitchFamily="2" charset="-122"/>
              </a:rPr>
              <a:t>/</a:t>
            </a:r>
            <a:r>
              <a:rPr lang="zh-CN" altLang="en-US" sz="2600" b="1" dirty="0" smtClean="0">
                <a:latin typeface="华文楷体" panose="02010600040101010101" pitchFamily="2" charset="-122"/>
                <a:ea typeface="华文楷体" panose="02010600040101010101" pitchFamily="2" charset="-122"/>
              </a:rPr>
              <a:t>期待某事</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825051" y="4383953"/>
            <a:ext cx="3104007"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the examination result</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857224" y="5098333"/>
            <a:ext cx="7740630" cy="461665"/>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Sandra could hardly wait any longer </a:t>
            </a:r>
            <a:r>
              <a:rPr kumimoji="1" lang="en-US" altLang="zh-CN" sz="2400" b="1" i="1" dirty="0" smtClean="0">
                <a:solidFill>
                  <a:srgbClr val="FF6600"/>
                </a:solidFill>
                <a:latin typeface="Helvetica" pitchFamily="34" charset="0"/>
              </a:rPr>
              <a:t>in anticipation of </a:t>
            </a:r>
            <a:r>
              <a:rPr kumimoji="1" lang="en-US" altLang="zh-CN" sz="2400" dirty="0" smtClean="0">
                <a:latin typeface="Helvetica" pitchFamily="34" charset="0"/>
              </a:rPr>
              <a:t>the examination result.</a:t>
            </a:r>
            <a:endParaRPr kumimoji="1" lang="en-US" altLang="zh-CN" sz="2400" dirty="0">
              <a:latin typeface="Helvetica" pitchFamily="34" charset="0"/>
            </a:endParaRPr>
          </a:p>
        </p:txBody>
      </p:sp>
      <p:sp>
        <p:nvSpPr>
          <p:cNvPr id="16" name="TextBox 15"/>
          <p:cNvSpPr txBox="1"/>
          <p:nvPr/>
        </p:nvSpPr>
        <p:spPr>
          <a:xfrm>
            <a:off x="5247430" y="1496397"/>
            <a:ext cx="3682288" cy="492443"/>
          </a:xfrm>
          <a:prstGeom prst="rect">
            <a:avLst/>
          </a:prstGeom>
          <a:noFill/>
        </p:spPr>
        <p:txBody>
          <a:bodyPr wrap="square" rtlCol="0">
            <a:spAutoFit/>
          </a:bodyPr>
          <a:lstStyle/>
          <a:p>
            <a:pPr>
              <a:spcBef>
                <a:spcPct val="50000"/>
              </a:spcBef>
            </a:pPr>
            <a:r>
              <a:rPr lang="en-US" altLang="zh-CN" sz="2600" b="1" dirty="0" smtClean="0"/>
              <a:t>in anticipation of </a:t>
            </a:r>
            <a:r>
              <a:rPr lang="en-US" altLang="zh-CN" sz="2600" b="1" dirty="0" err="1" smtClean="0"/>
              <a:t>sth</a:t>
            </a:r>
            <a:r>
              <a:rPr lang="en-US" altLang="zh-CN" sz="2600" b="1" dirty="0" smtClean="0"/>
              <a:t>. </a:t>
            </a:r>
            <a:endParaRPr lang="en-US" altLang="zh-CN" sz="2600" b="1" dirty="0" smtClean="0"/>
          </a:p>
        </p:txBody>
      </p:sp>
      <p:sp>
        <p:nvSpPr>
          <p:cNvPr id="2" name="TextBox 1"/>
          <p:cNvSpPr txBox="1"/>
          <p:nvPr/>
        </p:nvSpPr>
        <p:spPr>
          <a:xfrm>
            <a:off x="3342400" y="1453716"/>
            <a:ext cx="202484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785786" y="2722243"/>
            <a:ext cx="1650392" cy="492443"/>
          </a:xfrm>
          <a:prstGeom prst="rect">
            <a:avLst/>
          </a:prstGeom>
          <a:noFill/>
        </p:spPr>
        <p:txBody>
          <a:bodyPr wrap="square" rtlCol="0">
            <a:spAutoFit/>
          </a:bodyPr>
          <a:lstStyle/>
          <a:p>
            <a:r>
              <a:rPr lang="zh-CN" altLang="en-US" sz="26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785786" y="3181649"/>
            <a:ext cx="7349736" cy="461665"/>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桑德拉期待着考试成绩，几乎都等不及了。</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785786" y="3936689"/>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r="727"/>
          <a:stretch>
            <a:fillRect/>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04645" y="1640983"/>
            <a:ext cx="2795785" cy="492443"/>
          </a:xfrm>
          <a:prstGeom prst="rect">
            <a:avLst/>
          </a:prstGeom>
          <a:noFill/>
        </p:spPr>
        <p:txBody>
          <a:bodyPr wrap="square" rtlCol="0">
            <a:spAutoFit/>
          </a:bodyPr>
          <a:lstStyle/>
          <a:p>
            <a:pPr>
              <a:defRPr/>
            </a:pPr>
            <a:r>
              <a:rPr lang="zh-CN" altLang="en-US" sz="2600" b="1" dirty="0" smtClean="0">
                <a:latin typeface="华文楷体" panose="02010600040101010101" pitchFamily="2" charset="-122"/>
                <a:ea typeface="华文楷体" panose="02010600040101010101" pitchFamily="2" charset="-122"/>
              </a:rPr>
              <a:t>正在广播</a:t>
            </a:r>
            <a:endParaRPr lang="zh-CN" altLang="en-US" sz="2600" b="1" dirty="0" smtClean="0">
              <a:latin typeface="华文楷体" panose="02010600040101010101" pitchFamily="2" charset="-122"/>
              <a:ea typeface="华文楷体" panose="02010600040101010101" pitchFamily="2" charset="-122"/>
            </a:endParaRPr>
          </a:p>
        </p:txBody>
      </p:sp>
      <p:sp>
        <p:nvSpPr>
          <p:cNvPr id="13" name="文本框 5"/>
          <p:cNvSpPr txBox="1"/>
          <p:nvPr/>
        </p:nvSpPr>
        <p:spPr>
          <a:xfrm>
            <a:off x="714348" y="4250705"/>
            <a:ext cx="7929618" cy="461665"/>
          </a:xfrm>
          <a:prstGeom prst="rect">
            <a:avLst/>
          </a:prstGeom>
          <a:solidFill>
            <a:srgbClr val="FFC000"/>
          </a:solidFill>
          <a:effectLst>
            <a:softEdge rad="127000"/>
          </a:effectLst>
        </p:spPr>
        <p:txBody>
          <a:bodyPr wrap="square" rtlCol="0">
            <a:spAutoFit/>
          </a:bodyPr>
          <a:lstStyle/>
          <a:p>
            <a:r>
              <a:rPr lang="en-US" altLang="zh-CN" sz="2400" dirty="0" smtClean="0"/>
              <a:t>(offer to do </a:t>
            </a:r>
            <a:r>
              <a:rPr lang="en-US" altLang="zh-CN" sz="2400" dirty="0" err="1" smtClean="0"/>
              <a:t>sth</a:t>
            </a:r>
            <a:r>
              <a:rPr lang="en-US" altLang="zh-CN" sz="2400" dirty="0" smtClean="0"/>
              <a:t>. / raise money / the Community Radio Station ) </a:t>
            </a:r>
            <a:endParaRPr lang="en-US" altLang="zh-CN" sz="2400" dirty="0"/>
          </a:p>
        </p:txBody>
      </p:sp>
      <p:sp>
        <p:nvSpPr>
          <p:cNvPr id="14" name="TextBox 8"/>
          <p:cNvSpPr txBox="1"/>
          <p:nvPr/>
        </p:nvSpPr>
        <p:spPr>
          <a:xfrm>
            <a:off x="865602" y="4849210"/>
            <a:ext cx="7534114" cy="1200329"/>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People offered to raise whatever sum of money needed to keep the Community Radio Station </a:t>
            </a:r>
            <a:r>
              <a:rPr kumimoji="1" lang="en-US" altLang="zh-CN" sz="2400" b="1" dirty="0" smtClean="0">
                <a:solidFill>
                  <a:srgbClr val="FF6600"/>
                </a:solidFill>
                <a:latin typeface="Helvetica" pitchFamily="34" charset="0"/>
              </a:rPr>
              <a:t>on the air</a:t>
            </a:r>
            <a:r>
              <a:rPr kumimoji="1" lang="en-US" altLang="zh-CN" sz="2400" dirty="0" smtClean="0">
                <a:latin typeface="Helvetica" pitchFamily="34" charset="0"/>
              </a:rPr>
              <a:t>. </a:t>
            </a:r>
            <a:endParaRPr kumimoji="1" lang="en-US" altLang="zh-CN" sz="2400" dirty="0">
              <a:latin typeface="Helvetica" pitchFamily="34" charset="0"/>
            </a:endParaRPr>
          </a:p>
        </p:txBody>
      </p:sp>
      <p:sp>
        <p:nvSpPr>
          <p:cNvPr id="16" name="TextBox 15"/>
          <p:cNvSpPr txBox="1"/>
          <p:nvPr/>
        </p:nvSpPr>
        <p:spPr>
          <a:xfrm>
            <a:off x="5856950" y="1712421"/>
            <a:ext cx="3001330" cy="492443"/>
          </a:xfrm>
          <a:prstGeom prst="rect">
            <a:avLst/>
          </a:prstGeom>
          <a:noFill/>
        </p:spPr>
        <p:txBody>
          <a:bodyPr wrap="square" rtlCol="0">
            <a:spAutoFit/>
          </a:bodyPr>
          <a:lstStyle/>
          <a:p>
            <a:pPr>
              <a:spcBef>
                <a:spcPct val="50000"/>
              </a:spcBef>
            </a:pPr>
            <a:r>
              <a:rPr lang="en-US" altLang="zh-CN" sz="2600" b="1" dirty="0" smtClean="0"/>
              <a:t>on (the) air </a:t>
            </a:r>
            <a:endParaRPr lang="en-US" altLang="zh-CN" sz="2600" b="1" dirty="0" smtClean="0"/>
          </a:p>
        </p:txBody>
      </p:sp>
      <p:sp>
        <p:nvSpPr>
          <p:cNvPr id="2" name="TextBox 1"/>
          <p:cNvSpPr txBox="1"/>
          <p:nvPr/>
        </p:nvSpPr>
        <p:spPr>
          <a:xfrm>
            <a:off x="3716850" y="1717206"/>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714348" y="2571744"/>
            <a:ext cx="1650392" cy="461665"/>
          </a:xfrm>
          <a:prstGeom prst="rect">
            <a:avLst/>
          </a:prstGeom>
          <a:noFill/>
        </p:spPr>
        <p:txBody>
          <a:bodyPr wrap="square" rtlCol="0">
            <a:spAutoFit/>
          </a:bodyPr>
          <a:lstStyle/>
          <a:p>
            <a:r>
              <a:rPr lang="zh-CN" altLang="en-US" sz="240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4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785786" y="3140968"/>
            <a:ext cx="7286676" cy="461665"/>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人们表示愿意筹集维持社区电台广播所需的一切款项。</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714348" y="3789040"/>
            <a:ext cx="1650392" cy="461665"/>
          </a:xfrm>
          <a:prstGeom prst="rect">
            <a:avLst/>
          </a:prstGeom>
          <a:noFill/>
        </p:spPr>
        <p:txBody>
          <a:bodyPr wrap="square" rtlCol="0">
            <a:spAutoFit/>
          </a:bodyPr>
          <a:lstStyle/>
          <a:p>
            <a:r>
              <a:rPr lang="zh-CN" altLang="en-US" sz="24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a:xfrm>
            <a:off x="-14288" y="-27384"/>
            <a:ext cx="7115715" cy="1152525"/>
            <a:chOff x="-14288" y="-27384"/>
            <a:chExt cx="7115715" cy="1152525"/>
          </a:xfrm>
        </p:grpSpPr>
        <p:pic>
          <p:nvPicPr>
            <p:cNvPr id="18"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9" name="TextBox 18">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58" y="1562522"/>
          <a:ext cx="8501122" cy="4520159"/>
        </p:xfrm>
        <a:graphic>
          <a:graphicData uri="http://schemas.openxmlformats.org/drawingml/2006/table">
            <a:tbl>
              <a:tblPr firstRow="1" bandRow="1">
                <a:tableStyleId>{93296810-A885-4BE3-A3E7-6D5BEEA58F35}</a:tableStyleId>
              </a:tblPr>
              <a:tblGrid>
                <a:gridCol w="4929222"/>
                <a:gridCol w="3571900"/>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smtClean="0">
                          <a:effectLst>
                            <a:outerShdw blurRad="38100" dist="38100" dir="2700000" algn="tl">
                              <a:srgbClr val="000000">
                                <a:alpha val="43137"/>
                              </a:srgbClr>
                            </a:outerShdw>
                          </a:effectLst>
                          <a:latin typeface="Helvetica"/>
                        </a:rPr>
                        <a:t> Functions &amp; Usages</a:t>
                      </a:r>
                      <a:endParaRPr lang="zh-CN" altLang="en-US" sz="260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marR="0" indent="-457200" algn="l" defTabSz="914400" rtl="0" eaLnBrk="1" fontAlgn="auto" latinLnBrk="0" hangingPunct="1">
                        <a:lnSpc>
                          <a:spcPct val="100000"/>
                        </a:lnSpc>
                        <a:spcBef>
                          <a:spcPct val="50000"/>
                        </a:spcBef>
                        <a:spcAft>
                          <a:spcPts val="0"/>
                        </a:spcAft>
                        <a:buClrTx/>
                        <a:buSzTx/>
                        <a:buFontTx/>
                        <a:buNone/>
                        <a:defRPr/>
                      </a:pPr>
                      <a:r>
                        <a:rPr kumimoji="1" lang="en-US" altLang="zh-CN" sz="2400" kern="1200" dirty="0" smtClean="0">
                          <a:solidFill>
                            <a:schemeClr val="dk1"/>
                          </a:solidFill>
                          <a:latin typeface="Helvetica"/>
                          <a:ea typeface="+mn-ea"/>
                          <a:cs typeface="+mn-cs"/>
                        </a:rPr>
                        <a:t>1. Upon /on +n./</a:t>
                      </a:r>
                      <a:r>
                        <a:rPr kumimoji="1" lang="en-US" altLang="zh-CN" sz="2400" kern="1200" dirty="0" err="1" smtClean="0">
                          <a:solidFill>
                            <a:schemeClr val="dk1"/>
                          </a:solidFill>
                          <a:latin typeface="Helvetica"/>
                          <a:ea typeface="+mn-ea"/>
                          <a:cs typeface="+mn-cs"/>
                        </a:rPr>
                        <a:t>v.-ing</a:t>
                      </a:r>
                      <a:r>
                        <a:rPr kumimoji="1" lang="en-US" altLang="zh-CN" sz="2400" kern="1200" dirty="0" smtClean="0">
                          <a:solidFill>
                            <a:schemeClr val="dk1"/>
                          </a:solidFill>
                          <a:latin typeface="Helvetica"/>
                          <a:ea typeface="+mn-ea"/>
                          <a:cs typeface="+mn-cs"/>
                        </a:rPr>
                        <a:t>,</a:t>
                      </a:r>
                      <a:r>
                        <a:rPr kumimoji="1" lang="en-US" altLang="zh-CN" sz="2400" kern="1200" baseline="0" dirty="0" smtClean="0">
                          <a:solidFill>
                            <a:schemeClr val="dk1"/>
                          </a:solidFill>
                          <a:latin typeface="Helvetica"/>
                          <a:ea typeface="+mn-ea"/>
                          <a:cs typeface="+mn-cs"/>
                        </a:rPr>
                        <a:t> sb. does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 </a:t>
                      </a:r>
                      <a:endParaRPr kumimoji="1" lang="en-US" altLang="zh-CN" sz="2400" kern="1200" dirty="0" smtClean="0">
                        <a:solidFill>
                          <a:schemeClr val="dk1"/>
                        </a:solidFill>
                        <a:latin typeface="Helvetica"/>
                        <a:ea typeface="+mn-ea"/>
                        <a:cs typeface="+mn-cs"/>
                      </a:endParaRPr>
                    </a:p>
                  </a:txBody>
                  <a:tcPr/>
                </a:tc>
                <a:tc>
                  <a:txBody>
                    <a:bodyPr/>
                    <a:lstStyle/>
                    <a:p>
                      <a:pPr algn="just">
                        <a:lnSpc>
                          <a:spcPts val="2800"/>
                        </a:lnSpc>
                        <a:spcBef>
                          <a:spcPct val="50000"/>
                        </a:spcBef>
                        <a:defRPr/>
                      </a:pP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用于表达“在</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之后某人立即做某件事”</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 </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a:t>
                      </a:r>
                      <a:endParaRPr kumimoji="1" lang="zh-CN" altLang="en-US" sz="2400" kern="1200" dirty="0">
                        <a:solidFill>
                          <a:schemeClr val="dk1"/>
                        </a:solidFill>
                        <a:latin typeface="华文楷体" panose="02010600040101010101" pitchFamily="2" charset="-122"/>
                        <a:ea typeface="华文楷体" panose="02010600040101010101" pitchFamily="2" charset="-122"/>
                        <a:cs typeface="+mn-cs"/>
                      </a:endParaRPr>
                    </a:p>
                  </a:txBody>
                  <a:tcPr/>
                </a:tc>
              </a:tr>
              <a:tr h="974390">
                <a:tc>
                  <a:txBody>
                    <a:bodyPr/>
                    <a:lstStyle/>
                    <a:p>
                      <a:pPr marL="360680" indent="-360680">
                        <a:lnSpc>
                          <a:spcPts val="2800"/>
                        </a:lnSpc>
                      </a:pPr>
                      <a:r>
                        <a:rPr kumimoji="1" lang="en-US" altLang="zh-CN" sz="2400" kern="1200" dirty="0" smtClean="0">
                          <a:solidFill>
                            <a:schemeClr val="dk1"/>
                          </a:solidFill>
                          <a:latin typeface="Helvetica"/>
                          <a:ea typeface="+mn-ea"/>
                          <a:cs typeface="+mn-cs"/>
                        </a:rPr>
                        <a:t>2. Sb.</a:t>
                      </a:r>
                      <a:r>
                        <a:rPr kumimoji="1" lang="en-US" altLang="zh-CN" sz="2400" kern="1200" baseline="0" dirty="0" smtClean="0">
                          <a:solidFill>
                            <a:schemeClr val="dk1"/>
                          </a:solidFill>
                          <a:latin typeface="Helvetica"/>
                          <a:ea typeface="+mn-ea"/>
                          <a:cs typeface="+mn-cs"/>
                        </a:rPr>
                        <a:t> faithfully / tirelessly / unremittingly does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 in anticipation of sb. /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 (the opportunity/chance) sb. knows will come. </a:t>
                      </a:r>
                      <a:endParaRPr kumimoji="1" lang="en-US" altLang="zh-CN" sz="2400" kern="1200" dirty="0">
                        <a:solidFill>
                          <a:schemeClr val="dk1"/>
                        </a:solidFill>
                        <a:latin typeface="Helvetica"/>
                        <a:ea typeface="+mn-ea"/>
                        <a:cs typeface="+mn-cs"/>
                      </a:endParaRPr>
                    </a:p>
                  </a:txBody>
                  <a:tcPr/>
                </a:tc>
                <a:tc>
                  <a:txBody>
                    <a:bodyPr/>
                    <a:lstStyle/>
                    <a:p>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用于表示“某人满怀期待、不懈地</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孜孜不倦地做着某事，知道某人会来</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某事物（如机会）会降临”。</a:t>
                      </a:r>
                      <a:endPar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1132639">
                <a:tc>
                  <a:txBody>
                    <a:bodyPr/>
                    <a:lstStyle/>
                    <a:p>
                      <a:pPr marL="273050" indent="-273050">
                        <a:lnSpc>
                          <a:spcPts val="2800"/>
                        </a:lnSpc>
                      </a:pPr>
                      <a:r>
                        <a:rPr kumimoji="1" lang="en-US" altLang="zh-CN" sz="2400" kern="1200" dirty="0" smtClean="0">
                          <a:solidFill>
                            <a:schemeClr val="dk1"/>
                          </a:solidFill>
                          <a:latin typeface="Helvetica"/>
                          <a:ea typeface="+mn-ea"/>
                          <a:cs typeface="+mn-cs"/>
                        </a:rPr>
                        <a:t>3. Search / try as sb. might / would, sb. was unable to</a:t>
                      </a:r>
                      <a:r>
                        <a:rPr kumimoji="1" lang="en-US" altLang="zh-CN" sz="2400" kern="1200" baseline="0" dirty="0" smtClean="0">
                          <a:solidFill>
                            <a:schemeClr val="dk1"/>
                          </a:solidFill>
                          <a:latin typeface="Helvetica"/>
                          <a:ea typeface="+mn-ea"/>
                          <a:cs typeface="+mn-cs"/>
                        </a:rPr>
                        <a:t> do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 / could not do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 </a:t>
                      </a:r>
                      <a:endParaRPr kumimoji="1" lang="en-US" altLang="zh-CN" sz="2400" kern="1200" dirty="0">
                        <a:solidFill>
                          <a:schemeClr val="dk1"/>
                        </a:solidFill>
                        <a:latin typeface="Helvetica"/>
                        <a:ea typeface="+mn-ea"/>
                        <a:cs typeface="+mn-cs"/>
                      </a:endParaRPr>
                    </a:p>
                  </a:txBody>
                  <a:tcPr/>
                </a:tc>
                <a:tc>
                  <a:txBody>
                    <a:bodyPr/>
                    <a:lstStyle/>
                    <a:p>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用于表达“无论某人怎样努力</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怎么试</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怎么搜寻，仍然不能做成某事”。</a:t>
                      </a:r>
                      <a:endPar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endParaRPr>
                    </a:p>
                  </a:txBody>
                  <a:tcPr/>
                </a:tc>
              </a:tr>
            </a:tbl>
          </a:graphicData>
        </a:graphic>
      </p:graphicFrame>
      <p:grpSp>
        <p:nvGrpSpPr>
          <p:cNvPr id="5" name="组合 4"/>
          <p:cNvGrpSpPr/>
          <p:nvPr/>
        </p:nvGrpSpPr>
        <p:grpSpPr>
          <a:xfrm>
            <a:off x="-14288" y="-27384"/>
            <a:ext cx="7425095" cy="1152525"/>
            <a:chOff x="-14288" y="-27384"/>
            <a:chExt cx="7425095" cy="1152525"/>
          </a:xfrm>
        </p:grpSpPr>
        <p:pic>
          <p:nvPicPr>
            <p:cNvPr id="6"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7" name="TextBox 6">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8" name="矩形 7"/>
            <p:cNvSpPr/>
            <p:nvPr/>
          </p:nvSpPr>
          <p:spPr>
            <a:xfrm>
              <a:off x="4130742" y="560293"/>
              <a:ext cx="3280065" cy="492443"/>
            </a:xfrm>
            <a:prstGeom prst="rect">
              <a:avLst/>
            </a:prstGeom>
          </p:spPr>
          <p:txBody>
            <a:bodyPr wrap="none">
              <a:spAutoFit/>
            </a:bodyPr>
            <a:lstStyle/>
            <a:p>
              <a:r>
                <a:rPr lang="en-US" altLang="zh-CN" sz="2600" b="1" dirty="0" smtClean="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3" y="1500174"/>
            <a:ext cx="5976664" cy="1163473"/>
            <a:chOff x="1538333" y="1497077"/>
            <a:chExt cx="5976664" cy="1163473"/>
          </a:xfrm>
        </p:grpSpPr>
        <p:sp>
          <p:nvSpPr>
            <p:cNvPr id="25" name="Rectangle 21"/>
            <p:cNvSpPr>
              <a:spLocks noChangeArrowheads="1"/>
            </p:cNvSpPr>
            <p:nvPr/>
          </p:nvSpPr>
          <p:spPr bwMode="auto">
            <a:xfrm>
              <a:off x="1538333" y="2198885"/>
              <a:ext cx="5976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2400" dirty="0" smtClean="0">
                  <a:solidFill>
                    <a:srgbClr val="C00000"/>
                  </a:solidFill>
                  <a:latin typeface="华文行楷" panose="02010800040101010101" pitchFamily="2" charset="-122"/>
                  <a:ea typeface="华文行楷" panose="02010800040101010101" pitchFamily="2" charset="-122"/>
                </a:rPr>
                <a:t>一</a:t>
              </a:r>
              <a:r>
                <a:rPr lang="zh-CN" altLang="en-US" sz="2400" dirty="0" smtClean="0">
                  <a:latin typeface="华文行楷" panose="02010800040101010101" pitchFamily="2" charset="-122"/>
                  <a:ea typeface="华文行楷" panose="02010800040101010101" pitchFamily="2" charset="-122"/>
                </a:rPr>
                <a:t>毕业，他</a:t>
              </a:r>
              <a:r>
                <a:rPr lang="zh-CN" altLang="en-US" sz="2400" dirty="0" smtClean="0">
                  <a:solidFill>
                    <a:srgbClr val="C00000"/>
                  </a:solidFill>
                  <a:latin typeface="华文行楷" panose="02010800040101010101" pitchFamily="2" charset="-122"/>
                  <a:ea typeface="华文行楷" panose="02010800040101010101" pitchFamily="2" charset="-122"/>
                </a:rPr>
                <a:t>就</a:t>
              </a:r>
              <a:r>
                <a:rPr lang="zh-CN" altLang="en-US" sz="2400" dirty="0" smtClean="0">
                  <a:latin typeface="华文行楷" panose="02010800040101010101" pitchFamily="2" charset="-122"/>
                  <a:ea typeface="华文行楷" panose="02010800040101010101" pitchFamily="2" charset="-122"/>
                </a:rPr>
                <a:t>成了一名垃圾清运工。</a:t>
              </a:r>
              <a:endParaRPr lang="zh-CN" altLang="en-US" sz="2400" dirty="0">
                <a:latin typeface="华文行楷" panose="02010800040101010101" pitchFamily="2" charset="-122"/>
                <a:ea typeface="华文行楷" panose="02010800040101010101" pitchFamily="2" charset="-122"/>
              </a:endParaRPr>
            </a:p>
          </p:txBody>
        </p:sp>
        <p:sp>
          <p:nvSpPr>
            <p:cNvPr id="5" name="TextBox 4"/>
            <p:cNvSpPr txBox="1"/>
            <p:nvPr/>
          </p:nvSpPr>
          <p:spPr>
            <a:xfrm>
              <a:off x="1538333" y="1497077"/>
              <a:ext cx="1952764" cy="523220"/>
            </a:xfrm>
            <a:prstGeom prst="rect">
              <a:avLst/>
            </a:prstGeom>
            <a:noFill/>
          </p:spPr>
          <p:txBody>
            <a:bodyPr wrap="square" rtlCol="0">
              <a:spAutoFit/>
            </a:bodyPr>
            <a:lstStyle/>
            <a:p>
              <a:r>
                <a:rPr lang="zh-CN" altLang="en-US" sz="2800" b="1" smtClean="0">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538333" y="3500438"/>
            <a:ext cx="1872208" cy="523220"/>
          </a:xfrm>
          <a:prstGeom prst="rect">
            <a:avLst/>
          </a:prstGeom>
          <a:noFill/>
        </p:spPr>
        <p:txBody>
          <a:bodyPr wrap="square" rtlCol="0">
            <a:spAutoFit/>
          </a:bodyPr>
          <a:lstStyle/>
          <a:p>
            <a:r>
              <a:rPr lang="zh-CN" altLang="en-US" sz="2800" b="1" dirty="0" smtClean="0">
                <a:solidFill>
                  <a:srgbClr val="FF6600"/>
                </a:solidFill>
                <a:latin typeface="华文行楷" panose="02010800040101010101" pitchFamily="2" charset="-122"/>
                <a:ea typeface="华文行楷" panose="02010800040101010101" pitchFamily="2" charset="-122"/>
              </a:rPr>
              <a:t>逆译练习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p:nvPr/>
        </p:nvSpPr>
        <p:spPr>
          <a:xfrm>
            <a:off x="1579816" y="4043516"/>
            <a:ext cx="6088528" cy="954107"/>
          </a:xfrm>
          <a:prstGeom prst="rect">
            <a:avLst/>
          </a:prstGeom>
        </p:spPr>
        <p:txBody>
          <a:bodyPr wrap="square">
            <a:spAutoFit/>
          </a:bodyPr>
          <a:lstStyle/>
          <a:p>
            <a:r>
              <a:rPr lang="en-US" altLang="zh-CN" sz="2800" b="1" dirty="0" smtClean="0">
                <a:solidFill>
                  <a:schemeClr val="accent6">
                    <a:lumMod val="75000"/>
                  </a:schemeClr>
                </a:solidFill>
                <a:latin typeface="Helvetica" pitchFamily="34" charset="0"/>
              </a:rPr>
              <a:t>Upon</a:t>
            </a:r>
            <a:r>
              <a:rPr lang="en-US" altLang="zh-CN" sz="2800" dirty="0" smtClean="0">
                <a:latin typeface="Helvetica" pitchFamily="34" charset="0"/>
              </a:rPr>
              <a:t> graduation, he </a:t>
            </a:r>
            <a:r>
              <a:rPr lang="en-US" altLang="zh-CN" sz="2800" b="1" dirty="0" smtClean="0">
                <a:solidFill>
                  <a:schemeClr val="accent6">
                    <a:lumMod val="75000"/>
                  </a:schemeClr>
                </a:solidFill>
                <a:latin typeface="Helvetica" pitchFamily="34" charset="0"/>
              </a:rPr>
              <a:t>became </a:t>
            </a:r>
            <a:r>
              <a:rPr lang="en-US" altLang="zh-CN" sz="2800" dirty="0" smtClean="0">
                <a:latin typeface="Helvetica" pitchFamily="34" charset="0"/>
              </a:rPr>
              <a:t>a garbage collector.</a:t>
            </a:r>
            <a:r>
              <a:rPr lang="zh-CN" altLang="en-US" sz="2800" dirty="0" smtClean="0">
                <a:latin typeface="Helvetica" pitchFamily="34" charset="0"/>
              </a:rPr>
              <a:t> </a:t>
            </a:r>
            <a:r>
              <a:rPr lang="en-US" altLang="zh-CN" sz="2800" dirty="0" smtClean="0">
                <a:latin typeface="Helvetica" pitchFamily="34" charset="0"/>
              </a:rPr>
              <a:t>(Para.  2</a:t>
            </a:r>
            <a:r>
              <a:rPr lang="zh-CN" altLang="en-US" sz="2800" dirty="0">
                <a:latin typeface="Helvetica" pitchFamily="34" charset="0"/>
              </a:rPr>
              <a:t>）</a:t>
            </a:r>
            <a:endParaRPr lang="zh-CN" altLang="en-US" sz="2800" dirty="0">
              <a:latin typeface="Helvetica" pitchFamily="34" charset="0"/>
            </a:endParaRPr>
          </a:p>
        </p:txBody>
      </p:sp>
      <p:cxnSp>
        <p:nvCxnSpPr>
          <p:cNvPr id="4" name="直接连接符 3"/>
          <p:cNvCxnSpPr/>
          <p:nvPr/>
        </p:nvCxnSpPr>
        <p:spPr>
          <a:xfrm>
            <a:off x="1538333" y="2063945"/>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987641"/>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TextBox 17">
            <a:hlinkClick r:id="" action="ppaction://hlinkshowjump?jump=nextslide"/>
          </p:cNvPr>
          <p:cNvSpPr txBox="1"/>
          <p:nvPr/>
        </p:nvSpPr>
        <p:spPr>
          <a:xfrm>
            <a:off x="5970395" y="5767171"/>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句型提炼</a:t>
            </a:r>
            <a:endParaRPr lang="zh-CN" altLang="en-US" b="1"/>
          </a:p>
        </p:txBody>
      </p:sp>
      <p:grpSp>
        <p:nvGrpSpPr>
          <p:cNvPr id="12" name="组合 11"/>
          <p:cNvGrpSpPr/>
          <p:nvPr/>
        </p:nvGrpSpPr>
        <p:grpSpPr>
          <a:xfrm>
            <a:off x="-14288" y="-27384"/>
            <a:ext cx="7115715" cy="1152525"/>
            <a:chOff x="-14288" y="-27384"/>
            <a:chExt cx="7115715" cy="1152525"/>
          </a:xfrm>
        </p:grpSpPr>
        <p:pic>
          <p:nvPicPr>
            <p:cNvPr id="13"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38332" y="1412776"/>
            <a:ext cx="6690457" cy="1120567"/>
            <a:chOff x="1538332" y="1412776"/>
            <a:chExt cx="6690457" cy="1120567"/>
          </a:xfrm>
        </p:grpSpPr>
        <p:sp>
          <p:nvSpPr>
            <p:cNvPr id="25" name="Rectangle 21"/>
            <p:cNvSpPr>
              <a:spLocks noChangeArrowheads="1"/>
            </p:cNvSpPr>
            <p:nvPr/>
          </p:nvSpPr>
          <p:spPr bwMode="auto">
            <a:xfrm>
              <a:off x="1538332" y="2071678"/>
              <a:ext cx="66904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800"/>
                </a:lnSpc>
              </a:pPr>
              <a:r>
                <a:rPr lang="en-US" altLang="zh-CN" sz="2600" dirty="0" smtClean="0">
                  <a:latin typeface="Helvetica" pitchFamily="34" charset="0"/>
                  <a:ea typeface="华文行楷" panose="02010800040101010101" pitchFamily="2" charset="-122"/>
                </a:rPr>
                <a:t>Upon /on +n./</a:t>
              </a:r>
              <a:r>
                <a:rPr lang="en-US" altLang="zh-CN" sz="2600" dirty="0" err="1" smtClean="0">
                  <a:latin typeface="Helvetica" pitchFamily="34" charset="0"/>
                  <a:ea typeface="华文行楷" panose="02010800040101010101" pitchFamily="2" charset="-122"/>
                </a:rPr>
                <a:t>v.-ing</a:t>
              </a:r>
              <a:r>
                <a:rPr lang="en-US" altLang="zh-CN" sz="2600" dirty="0" smtClean="0">
                  <a:latin typeface="Helvetica" pitchFamily="34" charset="0"/>
                  <a:ea typeface="华文行楷" panose="02010800040101010101" pitchFamily="2" charset="-122"/>
                </a:rPr>
                <a:t>, sb. does </a:t>
              </a:r>
              <a:r>
                <a:rPr lang="en-US" altLang="zh-CN" sz="2600" dirty="0" err="1" smtClean="0">
                  <a:latin typeface="Helvetica" pitchFamily="34" charset="0"/>
                  <a:ea typeface="华文行楷" panose="02010800040101010101" pitchFamily="2" charset="-122"/>
                </a:rPr>
                <a:t>sth</a:t>
              </a:r>
              <a:r>
                <a:rPr lang="en-US" altLang="zh-CN" sz="2600" dirty="0" smtClean="0">
                  <a:latin typeface="Helvetica" pitchFamily="34" charset="0"/>
                  <a:ea typeface="华文行楷" panose="02010800040101010101" pitchFamily="2" charset="-122"/>
                </a:rPr>
                <a:t>. </a:t>
              </a:r>
              <a:endParaRPr lang="en-US" altLang="zh-CN" sz="2600" dirty="0">
                <a:latin typeface="Helvetica" pitchFamily="34" charset="0"/>
                <a:ea typeface="华文行楷" panose="02010800040101010101" pitchFamily="2" charset="-122"/>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smtClean="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a:solidFill>
                  <a:schemeClr val="accent6">
                    <a:lumMod val="75000"/>
                  </a:schemeClr>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538333" y="3211836"/>
            <a:ext cx="1872208" cy="523220"/>
          </a:xfrm>
          <a:prstGeom prst="rect">
            <a:avLst/>
          </a:prstGeom>
          <a:noFill/>
        </p:spPr>
        <p:txBody>
          <a:bodyPr wrap="square" rtlCol="0">
            <a:spAutoFit/>
          </a:bodyPr>
          <a:lstStyle/>
          <a:p>
            <a:r>
              <a:rPr lang="zh-CN" altLang="en-US" sz="2800" b="1" smtClean="0">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p:nvPr/>
        </p:nvSpPr>
        <p:spPr>
          <a:xfrm>
            <a:off x="1500166" y="3865251"/>
            <a:ext cx="6135456" cy="492443"/>
          </a:xfrm>
          <a:prstGeom prst="rect">
            <a:avLst/>
          </a:prstGeom>
        </p:spPr>
        <p:txBody>
          <a:bodyPr wrap="square">
            <a:spAutoFit/>
          </a:bodyPr>
          <a:lstStyle/>
          <a:p>
            <a:r>
              <a:rPr lang="zh-CN" altLang="en-US" sz="2600" dirty="0" smtClean="0">
                <a:latin typeface="华文行楷" panose="02010800040101010101" pitchFamily="2" charset="-122"/>
                <a:ea typeface="华文行楷" panose="02010800040101010101" pitchFamily="2" charset="-122"/>
              </a:rPr>
              <a:t>用于表达</a:t>
            </a:r>
            <a:r>
              <a:rPr lang="zh-CN" altLang="en-US" sz="2600" dirty="0" smtClean="0">
                <a:solidFill>
                  <a:srgbClr val="71AE0E"/>
                </a:solidFill>
                <a:latin typeface="华文行楷" panose="02010800040101010101" pitchFamily="2" charset="-122"/>
                <a:ea typeface="华文行楷" panose="02010800040101010101" pitchFamily="2" charset="-122"/>
              </a:rPr>
              <a:t>“在</a:t>
            </a:r>
            <a:r>
              <a:rPr lang="en-US" altLang="zh-CN" sz="2600" dirty="0" smtClean="0">
                <a:solidFill>
                  <a:srgbClr val="71AE0E"/>
                </a:solidFill>
                <a:latin typeface="华文行楷" panose="02010800040101010101" pitchFamily="2" charset="-122"/>
                <a:ea typeface="华文行楷" panose="02010800040101010101" pitchFamily="2" charset="-122"/>
              </a:rPr>
              <a:t>…</a:t>
            </a:r>
            <a:r>
              <a:rPr lang="zh-CN" altLang="en-US" sz="2600" dirty="0" smtClean="0">
                <a:solidFill>
                  <a:srgbClr val="71AE0E"/>
                </a:solidFill>
                <a:latin typeface="华文行楷" panose="02010800040101010101" pitchFamily="2" charset="-122"/>
                <a:ea typeface="华文行楷" panose="02010800040101010101" pitchFamily="2" charset="-122"/>
              </a:rPr>
              <a:t>之后某人立即做某件事”</a:t>
            </a:r>
            <a:r>
              <a:rPr lang="zh-CN" altLang="en-US" sz="2600" dirty="0">
                <a:latin typeface="华文行楷" panose="02010800040101010101" pitchFamily="2" charset="-122"/>
                <a:ea typeface="华文行楷" panose="02010800040101010101" pitchFamily="2" charset="-122"/>
              </a:rPr>
              <a:t>。</a:t>
            </a:r>
            <a:endParaRPr lang="zh-CN" altLang="en-US" sz="26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735056"/>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5876354"/>
            <a:ext cx="4211960" cy="9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句型应用</a:t>
            </a:r>
            <a:endParaRPr lang="zh-CN" altLang="en-US" b="1"/>
          </a:p>
        </p:txBody>
      </p:sp>
      <p:grpSp>
        <p:nvGrpSpPr>
          <p:cNvPr id="13" name="组合 12"/>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21" name="TextBox 20">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1" descr="tv">
            <a:hlinkClick r:id="rId1" action="ppaction://hlinkfile"/>
          </p:cNvPr>
          <p:cNvPicPr>
            <a:picLocks noChangeAspect="1" noChangeArrowheads="1"/>
          </p:cNvPicPr>
          <p:nvPr/>
        </p:nvPicPr>
        <p:blipFill>
          <a:blip r:embed="rId2" cstate="print"/>
          <a:srcRect/>
          <a:stretch>
            <a:fillRect/>
          </a:stretch>
        </p:blipFill>
        <p:spPr bwMode="auto">
          <a:xfrm>
            <a:off x="1500166" y="1285875"/>
            <a:ext cx="6143668" cy="5072063"/>
          </a:xfrm>
          <a:prstGeom prst="rect">
            <a:avLst/>
          </a:prstGeom>
          <a:noFill/>
          <a:ln w="9525">
            <a:noFill/>
            <a:miter lim="800000"/>
            <a:headEnd/>
            <a:tailEnd/>
          </a:ln>
        </p:spPr>
      </p:pic>
      <p:sp>
        <p:nvSpPr>
          <p:cNvPr id="2" name="TextBox 1">
            <a:hlinkClick r:id="rId3" action="ppaction://hlinksldjump"/>
          </p:cNvPr>
          <p:cNvSpPr txBox="1"/>
          <p:nvPr/>
        </p:nvSpPr>
        <p:spPr>
          <a:xfrm>
            <a:off x="4139952" y="5789591"/>
            <a:ext cx="1124546" cy="461665"/>
          </a:xfrm>
          <a:prstGeom prst="rect">
            <a:avLst/>
          </a:prstGeom>
          <a:noFill/>
        </p:spPr>
        <p:txBody>
          <a:bodyPr wrap="square" rtlCol="0">
            <a:spAutoFit/>
          </a:bodyPr>
          <a:lstStyle/>
          <a:p>
            <a:r>
              <a:rPr lang="en-US" altLang="zh-CN" sz="2400" smtClean="0">
                <a:solidFill>
                  <a:schemeClr val="bg1"/>
                </a:solidFill>
                <a:effectLst>
                  <a:outerShdw blurRad="38100" dist="38100" dir="2700000" algn="tl">
                    <a:srgbClr val="000000">
                      <a:alpha val="43137"/>
                    </a:srgbClr>
                  </a:outerShdw>
                </a:effectLst>
                <a:latin typeface="Cooper Black" panose="0208090404030B020404" pitchFamily="18" charset="0"/>
              </a:rPr>
              <a:t>Back</a:t>
            </a:r>
            <a:endParaRPr lang="zh-CN" altLang="en-US" sz="2400">
              <a:solidFill>
                <a:schemeClr val="bg1"/>
              </a:solidFill>
              <a:effectLst>
                <a:outerShdw blurRad="38100" dist="38100" dir="2700000" algn="tl">
                  <a:srgbClr val="000000">
                    <a:alpha val="43137"/>
                  </a:srgbClr>
                </a:outerShdw>
              </a:effectLst>
              <a:latin typeface="Cooper Black" panose="0208090404030B020404" pitchFamily="18" charset="0"/>
            </a:endParaRPr>
          </a:p>
        </p:txBody>
      </p:sp>
      <p:pic>
        <p:nvPicPr>
          <p:cNvPr id="8" name="Picture 2" descr="H:\2015年修改\图片1.jpg"/>
          <p:cNvPicPr>
            <a:picLocks noChangeAspect="1" noChangeArrowheads="1"/>
          </p:cNvPicPr>
          <p:nvPr/>
        </p:nvPicPr>
        <p:blipFill>
          <a:blip r:embed="rId4" cstate="print"/>
          <a:srcRect l="776"/>
          <a:stretch>
            <a:fillRect/>
          </a:stretch>
        </p:blipFill>
        <p:spPr bwMode="auto">
          <a:xfrm>
            <a:off x="0" y="0"/>
            <a:ext cx="9135137" cy="121285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13" t="15288"/>
          <a:stretch>
            <a:fillRect/>
          </a:stretch>
        </p:blipFill>
        <p:spPr bwMode="auto">
          <a:xfrm>
            <a:off x="206686" y="1412776"/>
            <a:ext cx="8937314"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925660" y="3875644"/>
            <a:ext cx="4717910" cy="461665"/>
          </a:xfrm>
          <a:prstGeom prst="rect">
            <a:avLst/>
          </a:prstGeom>
          <a:solidFill>
            <a:srgbClr val="FFC000"/>
          </a:solidFill>
          <a:effectLst>
            <a:softEdge rad="127000"/>
          </a:effectLst>
        </p:spPr>
        <p:txBody>
          <a:bodyPr wrap="square" rtlCol="0">
            <a:spAutoFit/>
          </a:bodyPr>
          <a:lstStyle/>
          <a:p>
            <a:r>
              <a:rPr lang="en-US" altLang="zh-CN" sz="2400" dirty="0" smtClean="0"/>
              <a:t>(uttering this word/exchange a look</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4550562"/>
            <a:ext cx="7213528" cy="878702"/>
          </a:xfrm>
          <a:prstGeom prst="rect">
            <a:avLst/>
          </a:prstGeom>
          <a:noFill/>
        </p:spPr>
        <p:txBody>
          <a:bodyPr wrap="square" rtlCol="0">
            <a:spAutoFit/>
          </a:bodyPr>
          <a:lstStyle/>
          <a:p>
            <a:pPr algn="just">
              <a:lnSpc>
                <a:spcPct val="90000"/>
              </a:lnSpc>
              <a:spcBef>
                <a:spcPct val="50000"/>
              </a:spcBef>
              <a:defRPr/>
            </a:pPr>
            <a:r>
              <a:rPr kumimoji="1" lang="en-US" altLang="en-US" sz="2800" b="1" i="1" dirty="0" smtClean="0">
                <a:solidFill>
                  <a:srgbClr val="FF6600"/>
                </a:solidFill>
                <a:latin typeface="Helvetica" pitchFamily="34" charset="0"/>
              </a:rPr>
              <a:t>Upon</a:t>
            </a:r>
            <a:r>
              <a:rPr kumimoji="1" lang="en-US" altLang="en-US" sz="2800" i="1" dirty="0" smtClean="0">
                <a:latin typeface="Helvetica" pitchFamily="34" charset="0"/>
              </a:rPr>
              <a:t> </a:t>
            </a:r>
            <a:r>
              <a:rPr kumimoji="1" lang="en-US" altLang="en-US" sz="2800" b="1" i="1" dirty="0" smtClean="0">
                <a:solidFill>
                  <a:srgbClr val="FF6600"/>
                </a:solidFill>
                <a:latin typeface="Helvetica" pitchFamily="34" charset="0"/>
              </a:rPr>
              <a:t>uttering</a:t>
            </a:r>
            <a:r>
              <a:rPr kumimoji="1" lang="en-US" altLang="en-US" sz="2800" i="1" dirty="0" smtClean="0">
                <a:latin typeface="Helvetica" pitchFamily="34" charset="0"/>
              </a:rPr>
              <a:t> </a:t>
            </a:r>
            <a:r>
              <a:rPr kumimoji="1" lang="en-US" altLang="en-US" sz="2800" dirty="0" smtClean="0">
                <a:latin typeface="Helvetica" pitchFamily="34" charset="0"/>
              </a:rPr>
              <a:t>this word, Dan and Harry exchanged a</a:t>
            </a:r>
            <a:r>
              <a:rPr kumimoji="1" lang="en-US" altLang="en-US" sz="2800" b="1" dirty="0" smtClean="0">
                <a:solidFill>
                  <a:srgbClr val="FF6600"/>
                </a:solidFill>
                <a:latin typeface="Helvetica" pitchFamily="34" charset="0"/>
              </a:rPr>
              <a:t> </a:t>
            </a:r>
            <a:r>
              <a:rPr kumimoji="1" lang="en-US" altLang="en-US" sz="2800" dirty="0" smtClean="0">
                <a:latin typeface="Helvetica" pitchFamily="34" charset="0"/>
              </a:rPr>
              <a:t>quick, meaningful look. </a:t>
            </a:r>
            <a:endParaRPr kumimoji="1" lang="en-US" altLang="en-US" sz="2800" dirty="0">
              <a:latin typeface="Helvetica" pitchFamily="34" charset="0"/>
            </a:endParaRPr>
          </a:p>
        </p:txBody>
      </p:sp>
      <p:sp>
        <p:nvSpPr>
          <p:cNvPr id="23" name="TextBox 22"/>
          <p:cNvSpPr txBox="1"/>
          <p:nvPr/>
        </p:nvSpPr>
        <p:spPr>
          <a:xfrm>
            <a:off x="778468" y="1965684"/>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785786" y="2397732"/>
            <a:ext cx="6929486" cy="830997"/>
          </a:xfrm>
          <a:prstGeom prst="rect">
            <a:avLst/>
          </a:prstGeom>
          <a:noFill/>
        </p:spPr>
        <p:txBody>
          <a:bodyPr wrap="square" rtlCol="0">
            <a:spAutoFit/>
          </a:bodyPr>
          <a:lstStyle/>
          <a:p>
            <a:r>
              <a:rPr lang="zh-CN" altLang="en-US" sz="2400" dirty="0" smtClean="0">
                <a:latin typeface="华文行楷" panose="02010800040101010101" pitchFamily="2" charset="-122"/>
                <a:ea typeface="华文行楷" panose="02010800040101010101" pitchFamily="2" charset="-122"/>
              </a:rPr>
              <a:t>一说完这话，丹和哈里就迅速地交换了一下目光，意味深长。</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778468" y="3483666"/>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pic>
        <p:nvPicPr>
          <p:cNvPr id="17"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14288" y="-27384"/>
            <a:ext cx="7115715" cy="1152525"/>
            <a:chOff x="-14288" y="-27384"/>
            <a:chExt cx="7115715" cy="1152525"/>
          </a:xfrm>
        </p:grpSpPr>
        <p:pic>
          <p:nvPicPr>
            <p:cNvPr id="11"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6" name="矩形 15"/>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00166" y="1412776"/>
            <a:ext cx="6319815" cy="2090362"/>
            <a:chOff x="1500166" y="1412776"/>
            <a:chExt cx="6319815" cy="2090362"/>
          </a:xfrm>
        </p:grpSpPr>
        <p:sp>
          <p:nvSpPr>
            <p:cNvPr id="25" name="Rectangle 21"/>
            <p:cNvSpPr>
              <a:spLocks noChangeArrowheads="1"/>
            </p:cNvSpPr>
            <p:nvPr/>
          </p:nvSpPr>
          <p:spPr bwMode="auto">
            <a:xfrm>
              <a:off x="1500166" y="2256643"/>
              <a:ext cx="631981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500" dirty="0" smtClean="0">
                  <a:latin typeface="华文行楷" panose="02010800040101010101" pitchFamily="2" charset="-122"/>
                  <a:ea typeface="华文行楷" panose="02010800040101010101" pitchFamily="2" charset="-122"/>
                </a:rPr>
                <a:t>他非常自律，晚上一回到房间，就</a:t>
              </a:r>
              <a:r>
                <a:rPr lang="zh-CN" altLang="en-US" sz="2500" dirty="0" smtClean="0">
                  <a:solidFill>
                    <a:srgbClr val="C00000"/>
                  </a:solidFill>
                  <a:latin typeface="华文行楷" panose="02010800040101010101" pitchFamily="2" charset="-122"/>
                  <a:ea typeface="华文行楷" panose="02010800040101010101" pitchFamily="2" charset="-122"/>
                </a:rPr>
                <a:t>满怀着期 待不懈地</a:t>
              </a:r>
              <a:r>
                <a:rPr lang="zh-CN" altLang="en-US" sz="2500" dirty="0" smtClean="0">
                  <a:latin typeface="华文行楷" panose="02010800040101010101" pitchFamily="2" charset="-122"/>
                  <a:ea typeface="华文行楷" panose="02010800040101010101" pitchFamily="2" charset="-122"/>
                </a:rPr>
                <a:t>练习，</a:t>
              </a:r>
              <a:r>
                <a:rPr lang="zh-CN" altLang="en-US" sz="2500" dirty="0" smtClean="0">
                  <a:solidFill>
                    <a:srgbClr val="C00000"/>
                  </a:solidFill>
                  <a:latin typeface="华文行楷" panose="02010800040101010101" pitchFamily="2" charset="-122"/>
                  <a:ea typeface="华文行楷" panose="02010800040101010101" pitchFamily="2" charset="-122"/>
                </a:rPr>
                <a:t>他知道</a:t>
              </a:r>
              <a:r>
                <a:rPr lang="zh-CN" altLang="en-US" sz="2500" dirty="0" smtClean="0">
                  <a:latin typeface="华文行楷" panose="02010800040101010101" pitchFamily="2" charset="-122"/>
                  <a:ea typeface="华文行楷" panose="02010800040101010101" pitchFamily="2" charset="-122"/>
                </a:rPr>
                <a:t>机遇</a:t>
              </a:r>
              <a:r>
                <a:rPr lang="zh-CN" altLang="en-US" sz="2500" dirty="0" smtClean="0">
                  <a:solidFill>
                    <a:srgbClr val="C00000"/>
                  </a:solidFill>
                  <a:latin typeface="华文行楷" panose="02010800040101010101" pitchFamily="2" charset="-122"/>
                  <a:ea typeface="华文行楷" panose="02010800040101010101" pitchFamily="2" charset="-122"/>
                </a:rPr>
                <a:t>终会降临</a:t>
              </a:r>
              <a:r>
                <a:rPr lang="zh-CN" altLang="en-US" sz="2500" dirty="0" smtClean="0">
                  <a:latin typeface="华文行楷" panose="02010800040101010101" pitchFamily="2" charset="-122"/>
                  <a:ea typeface="华文行楷" panose="02010800040101010101" pitchFamily="2" charset="-122"/>
                </a:rPr>
                <a:t>。</a:t>
              </a:r>
              <a:endParaRPr lang="zh-CN" altLang="en-US" sz="2500" dirty="0" smtClean="0">
                <a:latin typeface="华文行楷" panose="02010800040101010101" pitchFamily="2" charset="-122"/>
                <a:ea typeface="华文行楷" panose="02010800040101010101" pitchFamily="2" charset="-122"/>
              </a:endParaRPr>
            </a:p>
            <a:p>
              <a:endParaRPr lang="zh-CN" altLang="en-US" sz="2500" dirty="0">
                <a:latin typeface="华文行楷" panose="02010800040101010101" pitchFamily="2" charset="-122"/>
                <a:ea typeface="华文行楷" panose="02010800040101010101" pitchFamily="2" charset="-122"/>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smtClean="0">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538333" y="3464421"/>
            <a:ext cx="1872208" cy="523220"/>
          </a:xfrm>
          <a:prstGeom prst="rect">
            <a:avLst/>
          </a:prstGeom>
          <a:noFill/>
        </p:spPr>
        <p:txBody>
          <a:bodyPr wrap="square" rtlCol="0">
            <a:spAutoFit/>
          </a:bodyPr>
          <a:lstStyle/>
          <a:p>
            <a:r>
              <a:rPr lang="zh-CN" altLang="en-US" sz="2800" b="1" smtClean="0">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p:nvPr/>
        </p:nvSpPr>
        <p:spPr>
          <a:xfrm>
            <a:off x="1579816" y="4116837"/>
            <a:ext cx="6240165" cy="1169551"/>
          </a:xfrm>
          <a:prstGeom prst="rect">
            <a:avLst/>
          </a:prstGeom>
        </p:spPr>
        <p:txBody>
          <a:bodyPr wrap="square">
            <a:spAutoFit/>
          </a:bodyPr>
          <a:lstStyle/>
          <a:p>
            <a:pPr algn="just">
              <a:lnSpc>
                <a:spcPts val="2800"/>
              </a:lnSpc>
              <a:spcBef>
                <a:spcPct val="50000"/>
              </a:spcBef>
              <a:defRPr/>
            </a:pPr>
            <a:r>
              <a:rPr lang="en-US" altLang="zh-CN" sz="2500" dirty="0" smtClean="0">
                <a:latin typeface="Helvetica" pitchFamily="34" charset="0"/>
              </a:rPr>
              <a:t>He was disciplined; back in his bedroom at night, </a:t>
            </a:r>
            <a:r>
              <a:rPr lang="en-US" altLang="zh-CN" sz="2600" b="1" dirty="0" smtClean="0">
                <a:solidFill>
                  <a:schemeClr val="accent6">
                    <a:lumMod val="75000"/>
                  </a:schemeClr>
                </a:solidFill>
                <a:latin typeface="Helvetica" pitchFamily="34" charset="0"/>
              </a:rPr>
              <a:t>he faithfully practiced in anticipation of </a:t>
            </a:r>
            <a:r>
              <a:rPr lang="en-US" altLang="zh-CN" sz="2500" dirty="0" smtClean="0">
                <a:latin typeface="Helvetica" pitchFamily="34" charset="0"/>
              </a:rPr>
              <a:t>the opportunity </a:t>
            </a:r>
            <a:r>
              <a:rPr lang="en-US" altLang="zh-CN" sz="2600" b="1" dirty="0" smtClean="0">
                <a:solidFill>
                  <a:schemeClr val="accent6">
                    <a:lumMod val="75000"/>
                  </a:schemeClr>
                </a:solidFill>
                <a:latin typeface="Helvetica" pitchFamily="34" charset="0"/>
              </a:rPr>
              <a:t>he knew would come</a:t>
            </a:r>
            <a:r>
              <a:rPr lang="en-US" altLang="zh-CN" sz="2500" dirty="0" smtClean="0">
                <a:latin typeface="Helvetica" pitchFamily="34" charset="0"/>
              </a:rPr>
              <a:t>.  (</a:t>
            </a:r>
            <a:r>
              <a:rPr lang="en-US" altLang="zh-CN" sz="2500" dirty="0">
                <a:latin typeface="Helvetica" pitchFamily="34" charset="0"/>
              </a:rPr>
              <a:t>Para. </a:t>
            </a:r>
            <a:r>
              <a:rPr lang="en-US" altLang="zh-CN" sz="2500" dirty="0" smtClean="0">
                <a:latin typeface="Helvetica" pitchFamily="34" charset="0"/>
              </a:rPr>
              <a:t>11)</a:t>
            </a:r>
            <a:endParaRPr lang="en-US" altLang="zh-CN" sz="2500" dirty="0">
              <a:latin typeface="Helvetica" pitchFamily="34" charset="0"/>
            </a:endParaRPr>
          </a:p>
        </p:txBody>
      </p:sp>
      <p:cxnSp>
        <p:nvCxnSpPr>
          <p:cNvPr id="4" name="直接连接符 3"/>
          <p:cNvCxnSpPr/>
          <p:nvPr/>
        </p:nvCxnSpPr>
        <p:spPr>
          <a:xfrm>
            <a:off x="1538333" y="206084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987641"/>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TextBox 17">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句型提炼</a:t>
            </a:r>
            <a:endParaRPr lang="zh-CN" altLang="en-US" b="1"/>
          </a:p>
        </p:txBody>
      </p:sp>
      <p:grpSp>
        <p:nvGrpSpPr>
          <p:cNvPr id="12" name="组合 11"/>
          <p:cNvGrpSpPr/>
          <p:nvPr/>
        </p:nvGrpSpPr>
        <p:grpSpPr>
          <a:xfrm>
            <a:off x="-14288" y="-27384"/>
            <a:ext cx="7115715" cy="1152525"/>
            <a:chOff x="-14288" y="-27384"/>
            <a:chExt cx="7115715" cy="1152525"/>
          </a:xfrm>
        </p:grpSpPr>
        <p:pic>
          <p:nvPicPr>
            <p:cNvPr id="13"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2" y="1412776"/>
            <a:ext cx="6391254" cy="1817623"/>
            <a:chOff x="1538332" y="1412776"/>
            <a:chExt cx="6391254" cy="1817623"/>
          </a:xfrm>
        </p:grpSpPr>
        <p:sp>
          <p:nvSpPr>
            <p:cNvPr id="25" name="Rectangle 21"/>
            <p:cNvSpPr>
              <a:spLocks noChangeArrowheads="1"/>
            </p:cNvSpPr>
            <p:nvPr/>
          </p:nvSpPr>
          <p:spPr bwMode="auto">
            <a:xfrm>
              <a:off x="1538332" y="2060848"/>
              <a:ext cx="639125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800"/>
                </a:lnSpc>
              </a:pPr>
              <a:r>
                <a:rPr kumimoji="1" lang="en-US" altLang="zh-CN" sz="2400" dirty="0" smtClean="0">
                  <a:solidFill>
                    <a:schemeClr val="dk1"/>
                  </a:solidFill>
                  <a:latin typeface="Helvetica"/>
                </a:rPr>
                <a:t>Sb. faithfully / tirelessly /unremittingly does </a:t>
              </a:r>
              <a:r>
                <a:rPr kumimoji="1" lang="en-US" altLang="zh-CN" sz="2400" dirty="0" err="1" smtClean="0">
                  <a:solidFill>
                    <a:schemeClr val="dk1"/>
                  </a:solidFill>
                  <a:latin typeface="Helvetica"/>
                </a:rPr>
                <a:t>sth</a:t>
              </a:r>
              <a:r>
                <a:rPr kumimoji="1" lang="en-US" altLang="zh-CN" sz="2400" dirty="0" smtClean="0">
                  <a:solidFill>
                    <a:schemeClr val="dk1"/>
                  </a:solidFill>
                  <a:latin typeface="Helvetica"/>
                </a:rPr>
                <a:t>. in anticipation of sb. / </a:t>
              </a:r>
              <a:r>
                <a:rPr kumimoji="1" lang="en-US" altLang="zh-CN" sz="2400" dirty="0" err="1" smtClean="0">
                  <a:solidFill>
                    <a:schemeClr val="dk1"/>
                  </a:solidFill>
                  <a:latin typeface="Helvetica"/>
                </a:rPr>
                <a:t>sth</a:t>
              </a:r>
              <a:r>
                <a:rPr kumimoji="1" lang="en-US" altLang="zh-CN" sz="2400" dirty="0" smtClean="0">
                  <a:solidFill>
                    <a:schemeClr val="dk1"/>
                  </a:solidFill>
                  <a:latin typeface="Helvetica"/>
                </a:rPr>
                <a:t>. (the opportunity / chance) sb. knows will come. </a:t>
              </a:r>
              <a:endParaRPr lang="en-US" altLang="zh-CN" sz="2400" dirty="0" smtClean="0">
                <a:latin typeface="Helvetica" pitchFamily="34" charset="0"/>
                <a:ea typeface="华文行楷" panose="02010800040101010101" pitchFamily="2" charset="-122"/>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smtClean="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a:solidFill>
                  <a:schemeClr val="accent6">
                    <a:lumMod val="75000"/>
                  </a:schemeClr>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538333" y="3442935"/>
            <a:ext cx="1872208" cy="523220"/>
          </a:xfrm>
          <a:prstGeom prst="rect">
            <a:avLst/>
          </a:prstGeom>
          <a:noFill/>
        </p:spPr>
        <p:txBody>
          <a:bodyPr wrap="square" rtlCol="0">
            <a:spAutoFit/>
          </a:bodyPr>
          <a:lstStyle/>
          <a:p>
            <a:r>
              <a:rPr lang="zh-CN" altLang="en-US" sz="2800" b="1" smtClean="0">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p:nvPr/>
        </p:nvSpPr>
        <p:spPr>
          <a:xfrm>
            <a:off x="1579816" y="4098201"/>
            <a:ext cx="6088528" cy="1246495"/>
          </a:xfrm>
          <a:prstGeom prst="rect">
            <a:avLst/>
          </a:prstGeom>
        </p:spPr>
        <p:txBody>
          <a:bodyPr wrap="square">
            <a:spAutoFit/>
          </a:bodyPr>
          <a:lstStyle/>
          <a:p>
            <a:r>
              <a:rPr lang="zh-CN" altLang="en-US" sz="2500" dirty="0" smtClean="0">
                <a:latin typeface="华文行楷" panose="02010800040101010101" pitchFamily="2" charset="-122"/>
                <a:ea typeface="华文行楷" panose="02010800040101010101" pitchFamily="2" charset="-122"/>
              </a:rPr>
              <a:t>用于</a:t>
            </a:r>
            <a:r>
              <a:rPr lang="zh-CN" altLang="en-US" sz="2500" dirty="0">
                <a:latin typeface="华文行楷" panose="02010800040101010101" pitchFamily="2" charset="-122"/>
                <a:ea typeface="华文行楷" panose="02010800040101010101" pitchFamily="2" charset="-122"/>
              </a:rPr>
              <a:t>表达</a:t>
            </a:r>
            <a:r>
              <a:rPr lang="zh-CN" altLang="en-US" sz="2500" dirty="0" smtClean="0">
                <a:solidFill>
                  <a:srgbClr val="71AE0E"/>
                </a:solidFill>
                <a:latin typeface="华文行楷" panose="02010800040101010101" pitchFamily="2" charset="-122"/>
                <a:ea typeface="华文行楷" panose="02010800040101010101" pitchFamily="2" charset="-122"/>
              </a:rPr>
              <a:t>“某人满怀期待、不懈地</a:t>
            </a:r>
            <a:r>
              <a:rPr lang="en-US" altLang="zh-CN" sz="2500" dirty="0" smtClean="0">
                <a:solidFill>
                  <a:srgbClr val="71AE0E"/>
                </a:solidFill>
                <a:latin typeface="华文行楷" panose="02010800040101010101" pitchFamily="2" charset="-122"/>
                <a:ea typeface="华文行楷" panose="02010800040101010101" pitchFamily="2" charset="-122"/>
              </a:rPr>
              <a:t>/</a:t>
            </a:r>
            <a:r>
              <a:rPr lang="zh-CN" altLang="en-US" sz="2500" dirty="0" smtClean="0">
                <a:solidFill>
                  <a:srgbClr val="71AE0E"/>
                </a:solidFill>
                <a:latin typeface="华文行楷" panose="02010800040101010101" pitchFamily="2" charset="-122"/>
                <a:ea typeface="华文行楷" panose="02010800040101010101" pitchFamily="2" charset="-122"/>
              </a:rPr>
              <a:t>孜孜不倦地做着某事，知道某人会来</a:t>
            </a:r>
            <a:r>
              <a:rPr lang="en-US" altLang="zh-CN" sz="2500" dirty="0" smtClean="0">
                <a:solidFill>
                  <a:srgbClr val="71AE0E"/>
                </a:solidFill>
                <a:latin typeface="华文行楷" panose="02010800040101010101" pitchFamily="2" charset="-122"/>
                <a:ea typeface="华文行楷" panose="02010800040101010101" pitchFamily="2" charset="-122"/>
              </a:rPr>
              <a:t>/</a:t>
            </a:r>
            <a:r>
              <a:rPr lang="zh-CN" altLang="en-US" sz="2500" dirty="0" smtClean="0">
                <a:solidFill>
                  <a:srgbClr val="71AE0E"/>
                </a:solidFill>
                <a:latin typeface="华文行楷" panose="02010800040101010101" pitchFamily="2" charset="-122"/>
                <a:ea typeface="华文行楷" panose="02010800040101010101" pitchFamily="2" charset="-122"/>
              </a:rPr>
              <a:t>某事物（如机会）会降临”。</a:t>
            </a:r>
            <a:endParaRPr lang="zh-CN" altLang="en-US" sz="2500" dirty="0">
              <a:solidFill>
                <a:srgbClr val="71AE0E"/>
              </a:solidFill>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966155"/>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TextBox 17">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句型应用</a:t>
            </a:r>
            <a:endParaRPr lang="zh-CN" altLang="en-US" b="1"/>
          </a:p>
        </p:txBody>
      </p:sp>
      <p:grpSp>
        <p:nvGrpSpPr>
          <p:cNvPr id="12" name="组合 11"/>
          <p:cNvGrpSpPr/>
          <p:nvPr/>
        </p:nvGrpSpPr>
        <p:grpSpPr>
          <a:xfrm>
            <a:off x="-14288" y="-27384"/>
            <a:ext cx="7115715" cy="1152525"/>
            <a:chOff x="-14288" y="-27384"/>
            <a:chExt cx="7115715" cy="1152525"/>
          </a:xfrm>
        </p:grpSpPr>
        <p:pic>
          <p:nvPicPr>
            <p:cNvPr id="13"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8214" t="14986"/>
          <a:stretch>
            <a:fillRect/>
          </a:stretch>
        </p:blipFill>
        <p:spPr bwMode="auto">
          <a:xfrm>
            <a:off x="206685" y="1412776"/>
            <a:ext cx="8937315"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714348" y="3967467"/>
            <a:ext cx="5153796" cy="461665"/>
          </a:xfrm>
          <a:prstGeom prst="rect">
            <a:avLst/>
          </a:prstGeom>
          <a:solidFill>
            <a:srgbClr val="FFC000"/>
          </a:solidFill>
          <a:effectLst>
            <a:softEdge rad="127000"/>
          </a:effectLst>
        </p:spPr>
        <p:txBody>
          <a:bodyPr wrap="square" rtlCol="0">
            <a:spAutoFit/>
          </a:bodyPr>
          <a:lstStyle/>
          <a:p>
            <a:pPr algn="just"/>
            <a:r>
              <a:rPr kumimoji="1" lang="en-US" altLang="zh-CN" sz="2400" dirty="0" smtClean="0">
                <a:solidFill>
                  <a:schemeClr val="accent4">
                    <a:lumMod val="10000"/>
                  </a:schemeClr>
                </a:solidFill>
                <a:latin typeface="Helvetica" pitchFamily="34" charset="0"/>
              </a:rPr>
              <a:t>(</a:t>
            </a:r>
            <a:r>
              <a:rPr lang="en-US" altLang="zh-CN" sz="2400" dirty="0" smtClean="0"/>
              <a:t>be trapped in/ dilapidated</a:t>
            </a:r>
            <a:r>
              <a:rPr kumimoji="1" lang="en-US" altLang="zh-CN" sz="2400" dirty="0" smtClean="0">
                <a:latin typeface="Helvetica" pitchFamily="34" charset="0"/>
              </a:rPr>
              <a:t> </a:t>
            </a:r>
            <a:r>
              <a:rPr lang="en-US" altLang="zh-CN" sz="2400" dirty="0" smtClean="0"/>
              <a:t> /rescuers</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782783" y="4696925"/>
            <a:ext cx="7503993" cy="1421928"/>
          </a:xfrm>
          <a:prstGeom prst="rect">
            <a:avLst/>
          </a:prstGeom>
          <a:noFill/>
        </p:spPr>
        <p:txBody>
          <a:bodyPr wrap="square" rtlCol="0">
            <a:spAutoFit/>
          </a:bodyPr>
          <a:lstStyle/>
          <a:p>
            <a:pPr algn="just">
              <a:lnSpc>
                <a:spcPct val="90000"/>
              </a:lnSpc>
              <a:spcBef>
                <a:spcPct val="50000"/>
              </a:spcBef>
              <a:defRPr/>
            </a:pPr>
            <a:r>
              <a:rPr kumimoji="1" lang="en-US" altLang="zh-CN" sz="2400" dirty="0" smtClean="0">
                <a:latin typeface="Helvetica" pitchFamily="34" charset="0"/>
              </a:rPr>
              <a:t>Though trapped in the dilapidated classroom building, the little girl </a:t>
            </a:r>
            <a:r>
              <a:rPr kumimoji="1" lang="en-US" altLang="zh-CN" sz="2400" b="1" i="1" dirty="0" smtClean="0">
                <a:solidFill>
                  <a:srgbClr val="FF6600"/>
                </a:solidFill>
                <a:latin typeface="Helvetica" pitchFamily="34" charset="0"/>
              </a:rPr>
              <a:t>unremittingly encouraged </a:t>
            </a:r>
            <a:r>
              <a:rPr kumimoji="1" lang="en-US" altLang="zh-CN" sz="2400" dirty="0" smtClean="0">
                <a:latin typeface="Helvetica" pitchFamily="34" charset="0"/>
              </a:rPr>
              <a:t>her classmates around </a:t>
            </a:r>
            <a:r>
              <a:rPr kumimoji="1" lang="en-US" altLang="zh-CN" sz="2400" b="1" i="1" dirty="0" smtClean="0">
                <a:solidFill>
                  <a:srgbClr val="FF6600"/>
                </a:solidFill>
                <a:latin typeface="Helvetica" pitchFamily="34" charset="0"/>
              </a:rPr>
              <a:t>in anticipation of </a:t>
            </a:r>
            <a:r>
              <a:rPr kumimoji="1" lang="en-US" altLang="zh-CN" sz="2400" dirty="0" smtClean="0">
                <a:latin typeface="Helvetica" pitchFamily="34" charset="0"/>
              </a:rPr>
              <a:t>the rescuers</a:t>
            </a:r>
            <a:r>
              <a:rPr kumimoji="1" lang="en-US" altLang="zh-CN" sz="2400" b="1" dirty="0" smtClean="0">
                <a:solidFill>
                  <a:srgbClr val="FF6600"/>
                </a:solidFill>
                <a:latin typeface="Helvetica" pitchFamily="34" charset="0"/>
              </a:rPr>
              <a:t> </a:t>
            </a:r>
            <a:r>
              <a:rPr kumimoji="1" lang="en-US" altLang="zh-CN" sz="2400" b="1" i="1" dirty="0" smtClean="0">
                <a:solidFill>
                  <a:srgbClr val="FF6600"/>
                </a:solidFill>
                <a:latin typeface="Helvetica" pitchFamily="34" charset="0"/>
              </a:rPr>
              <a:t>she knew would come</a:t>
            </a:r>
            <a:r>
              <a:rPr kumimoji="1" lang="en-US" altLang="zh-CN" sz="2400" dirty="0" smtClean="0">
                <a:latin typeface="Helvetica" pitchFamily="34" charset="0"/>
              </a:rPr>
              <a:t>. </a:t>
            </a:r>
            <a:endParaRPr kumimoji="1" lang="en-US" altLang="en-US" sz="2400" dirty="0" smtClean="0">
              <a:latin typeface="Helvetica" pitchFamily="34" charset="0"/>
            </a:endParaRPr>
          </a:p>
        </p:txBody>
      </p:sp>
      <p:sp>
        <p:nvSpPr>
          <p:cNvPr id="23" name="TextBox 22"/>
          <p:cNvSpPr txBox="1"/>
          <p:nvPr/>
        </p:nvSpPr>
        <p:spPr>
          <a:xfrm>
            <a:off x="642910" y="1844824"/>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642910" y="2455127"/>
            <a:ext cx="7643866" cy="830997"/>
          </a:xfrm>
          <a:prstGeom prst="rect">
            <a:avLst/>
          </a:prstGeom>
          <a:noFill/>
        </p:spPr>
        <p:txBody>
          <a:bodyPr wrap="square" rtlCol="0">
            <a:spAutoFit/>
          </a:bodyPr>
          <a:lstStyle/>
          <a:p>
            <a:pPr algn="just"/>
            <a:r>
              <a:rPr lang="zh-CN" altLang="en-US" sz="2400" dirty="0" smtClean="0">
                <a:latin typeface="华文行楷" panose="02010800040101010101" pitchFamily="2" charset="-122"/>
                <a:ea typeface="华文行楷" panose="02010800040101010101" pitchFamily="2" charset="-122"/>
              </a:rPr>
              <a:t>尽管被困在坍塌的教学楼里，这个小姑娘满怀期待，不停地鼓励周围的同学，知道救援人员会到来。</a:t>
            </a:r>
            <a:endParaRPr lang="zh-CN" altLang="en-US" sz="2400" dirty="0" smtClean="0">
              <a:latin typeface="华文行楷" panose="02010800040101010101" pitchFamily="2" charset="-122"/>
              <a:ea typeface="华文行楷" panose="02010800040101010101" pitchFamily="2" charset="-122"/>
            </a:endParaRPr>
          </a:p>
        </p:txBody>
      </p:sp>
      <p:sp>
        <p:nvSpPr>
          <p:cNvPr id="25" name="TextBox 24"/>
          <p:cNvSpPr txBox="1"/>
          <p:nvPr/>
        </p:nvSpPr>
        <p:spPr>
          <a:xfrm>
            <a:off x="642910" y="3436623"/>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0" name="组合 9"/>
          <p:cNvGrpSpPr/>
          <p:nvPr/>
        </p:nvGrpSpPr>
        <p:grpSpPr>
          <a:xfrm>
            <a:off x="-14288" y="-27384"/>
            <a:ext cx="7115715" cy="1152525"/>
            <a:chOff x="-14288" y="-27384"/>
            <a:chExt cx="7115715" cy="1152525"/>
          </a:xfrm>
        </p:grpSpPr>
        <p:pic>
          <p:nvPicPr>
            <p:cNvPr id="11"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6" name="矩形 15"/>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3" y="1736491"/>
            <a:ext cx="6130011" cy="1035145"/>
            <a:chOff x="1538333" y="1548458"/>
            <a:chExt cx="5976664" cy="1035145"/>
          </a:xfrm>
        </p:grpSpPr>
        <p:sp>
          <p:nvSpPr>
            <p:cNvPr id="25" name="Rectangle 21"/>
            <p:cNvSpPr>
              <a:spLocks noChangeArrowheads="1"/>
            </p:cNvSpPr>
            <p:nvPr/>
          </p:nvSpPr>
          <p:spPr bwMode="auto">
            <a:xfrm>
              <a:off x="1538333" y="2121938"/>
              <a:ext cx="5976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但他找了个遍，却发现一个正式</a:t>
              </a:r>
              <a:r>
                <a:rPr lang="en-US" altLang="zh-CN" sz="2400" dirty="0">
                  <a:latin typeface="Helvetica"/>
                </a:rPr>
                <a:t>DJ</a:t>
              </a:r>
              <a:r>
                <a:rPr lang="zh-CN" altLang="en-US" sz="2400" dirty="0" smtClean="0">
                  <a:latin typeface="华文行楷" panose="02010800040101010101" pitchFamily="2" charset="-122"/>
                  <a:ea typeface="华文行楷" panose="02010800040101010101" pitchFamily="2" charset="-122"/>
                </a:rPr>
                <a:t>都找不到。</a:t>
              </a:r>
              <a:endParaRPr lang="zh-CN" altLang="en-US" sz="2400" dirty="0">
                <a:latin typeface="华文行楷" panose="02010800040101010101" pitchFamily="2" charset="-122"/>
                <a:ea typeface="华文行楷" panose="02010800040101010101" pitchFamily="2" charset="-122"/>
              </a:endParaRPr>
            </a:p>
          </p:txBody>
        </p:sp>
        <p:sp>
          <p:nvSpPr>
            <p:cNvPr id="5" name="TextBox 4"/>
            <p:cNvSpPr txBox="1"/>
            <p:nvPr/>
          </p:nvSpPr>
          <p:spPr>
            <a:xfrm>
              <a:off x="1538333" y="1548458"/>
              <a:ext cx="1952764" cy="523220"/>
            </a:xfrm>
            <a:prstGeom prst="rect">
              <a:avLst/>
            </a:prstGeom>
            <a:noFill/>
          </p:spPr>
          <p:txBody>
            <a:bodyPr wrap="square" rtlCol="0">
              <a:spAutoFit/>
            </a:bodyPr>
            <a:lstStyle/>
            <a:p>
              <a:r>
                <a:rPr lang="zh-CN" altLang="en-US" sz="2800" b="1" smtClean="0">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538333" y="3477284"/>
            <a:ext cx="1872208" cy="523220"/>
          </a:xfrm>
          <a:prstGeom prst="rect">
            <a:avLst/>
          </a:prstGeom>
          <a:noFill/>
        </p:spPr>
        <p:txBody>
          <a:bodyPr wrap="square" rtlCol="0">
            <a:spAutoFit/>
          </a:bodyPr>
          <a:lstStyle/>
          <a:p>
            <a:r>
              <a:rPr lang="zh-CN" altLang="en-US" sz="2800" b="1" smtClean="0">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p:nvPr/>
        </p:nvSpPr>
        <p:spPr>
          <a:xfrm>
            <a:off x="1475656" y="4061776"/>
            <a:ext cx="6376560" cy="954107"/>
          </a:xfrm>
          <a:prstGeom prst="rect">
            <a:avLst/>
          </a:prstGeom>
        </p:spPr>
        <p:txBody>
          <a:bodyPr wrap="square">
            <a:spAutoFit/>
          </a:bodyPr>
          <a:lstStyle/>
          <a:p>
            <a:r>
              <a:rPr lang="en-US" altLang="zh-CN" sz="2800" dirty="0" smtClean="0">
                <a:latin typeface="Helvetica"/>
              </a:rPr>
              <a:t>But </a:t>
            </a:r>
            <a:r>
              <a:rPr lang="en-US" altLang="zh-CN" sz="2800" b="1" dirty="0" smtClean="0">
                <a:solidFill>
                  <a:schemeClr val="accent6">
                    <a:lumMod val="75000"/>
                  </a:schemeClr>
                </a:solidFill>
                <a:latin typeface="Helvetica"/>
              </a:rPr>
              <a:t>try as </a:t>
            </a:r>
            <a:r>
              <a:rPr lang="en-US" altLang="zh-CN" sz="2800" dirty="0" smtClean="0">
                <a:latin typeface="Helvetica"/>
              </a:rPr>
              <a:t>he </a:t>
            </a:r>
            <a:r>
              <a:rPr lang="en-US" altLang="zh-CN" sz="2800" b="1" dirty="0" smtClean="0">
                <a:solidFill>
                  <a:schemeClr val="accent6">
                    <a:lumMod val="75000"/>
                  </a:schemeClr>
                </a:solidFill>
                <a:latin typeface="Helvetica"/>
              </a:rPr>
              <a:t>might</a:t>
            </a:r>
            <a:r>
              <a:rPr lang="en-US" altLang="zh-CN" sz="2800" dirty="0" smtClean="0">
                <a:latin typeface="Helvetica"/>
              </a:rPr>
              <a:t>, none of the regular DJs were available.  </a:t>
            </a:r>
            <a:r>
              <a:rPr lang="en-US" altLang="zh-CN" sz="2800" dirty="0">
                <a:latin typeface="Helvetica"/>
              </a:rPr>
              <a:t>(</a:t>
            </a:r>
            <a:r>
              <a:rPr lang="en-US" altLang="zh-CN" sz="2800" dirty="0" smtClean="0">
                <a:latin typeface="Helvetica"/>
              </a:rPr>
              <a:t>Para. 18)</a:t>
            </a:r>
            <a:endParaRPr lang="en-US" altLang="zh-CN" sz="2800" dirty="0">
              <a:latin typeface="Helvetica"/>
            </a:endParaRPr>
          </a:p>
        </p:txBody>
      </p:sp>
      <p:cxnSp>
        <p:nvCxnSpPr>
          <p:cNvPr id="4" name="直接连接符 3"/>
          <p:cNvCxnSpPr/>
          <p:nvPr/>
        </p:nvCxnSpPr>
        <p:spPr>
          <a:xfrm>
            <a:off x="1607260" y="220486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00050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TextBox 17">
            <a:hlinkClick r:id="" action="ppaction://hlinkshowjump?jump=nextslide"/>
          </p:cNvPr>
          <p:cNvSpPr txBox="1"/>
          <p:nvPr/>
        </p:nvSpPr>
        <p:spPr>
          <a:xfrm>
            <a:off x="5970395" y="5767171"/>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句型提炼</a:t>
            </a:r>
            <a:endParaRPr lang="zh-CN" altLang="en-US" b="1"/>
          </a:p>
        </p:txBody>
      </p:sp>
      <p:grpSp>
        <p:nvGrpSpPr>
          <p:cNvPr id="12" name="组合 11"/>
          <p:cNvGrpSpPr/>
          <p:nvPr/>
        </p:nvGrpSpPr>
        <p:grpSpPr>
          <a:xfrm>
            <a:off x="-14288" y="-27384"/>
            <a:ext cx="7115715" cy="1152525"/>
            <a:chOff x="-14288" y="-27384"/>
            <a:chExt cx="7115715" cy="1152525"/>
          </a:xfrm>
        </p:grpSpPr>
        <p:pic>
          <p:nvPicPr>
            <p:cNvPr id="13"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38332" y="1285860"/>
            <a:ext cx="6176940" cy="1626801"/>
            <a:chOff x="1538332" y="1412776"/>
            <a:chExt cx="6176940" cy="1626801"/>
          </a:xfrm>
        </p:grpSpPr>
        <p:sp>
          <p:nvSpPr>
            <p:cNvPr id="25" name="Rectangle 21"/>
            <p:cNvSpPr>
              <a:spLocks noChangeArrowheads="1"/>
            </p:cNvSpPr>
            <p:nvPr/>
          </p:nvSpPr>
          <p:spPr bwMode="auto">
            <a:xfrm>
              <a:off x="1538332" y="2060848"/>
              <a:ext cx="617694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ct val="50000"/>
                </a:spcBef>
                <a:defRPr/>
              </a:pPr>
              <a:r>
                <a:rPr kumimoji="1" lang="en-US" altLang="zh-CN" sz="2400" dirty="0" smtClean="0">
                  <a:solidFill>
                    <a:schemeClr val="dk1"/>
                  </a:solidFill>
                  <a:latin typeface="Helvetica"/>
                </a:rPr>
                <a:t>Search /try as sb. might/ would, sb. was unable to do </a:t>
              </a:r>
              <a:r>
                <a:rPr kumimoji="1" lang="en-US" altLang="zh-CN" sz="2400" dirty="0" err="1" smtClean="0">
                  <a:solidFill>
                    <a:schemeClr val="dk1"/>
                  </a:solidFill>
                  <a:latin typeface="Helvetica"/>
                </a:rPr>
                <a:t>sth</a:t>
              </a:r>
              <a:r>
                <a:rPr kumimoji="1" lang="en-US" altLang="zh-CN" sz="2400" dirty="0" smtClean="0">
                  <a:solidFill>
                    <a:schemeClr val="dk1"/>
                  </a:solidFill>
                  <a:latin typeface="Helvetica"/>
                </a:rPr>
                <a:t>. / could not do </a:t>
              </a:r>
              <a:r>
                <a:rPr kumimoji="1" lang="en-US" altLang="zh-CN" sz="2400" dirty="0" err="1" smtClean="0">
                  <a:solidFill>
                    <a:schemeClr val="dk1"/>
                  </a:solidFill>
                  <a:latin typeface="Helvetica"/>
                </a:rPr>
                <a:t>sth</a:t>
              </a:r>
              <a:r>
                <a:rPr kumimoji="1" lang="en-US" altLang="zh-CN" sz="2400" dirty="0" smtClean="0">
                  <a:solidFill>
                    <a:schemeClr val="dk1"/>
                  </a:solidFill>
                  <a:latin typeface="Helvetica"/>
                </a:rPr>
                <a:t>. </a:t>
              </a:r>
              <a:endParaRPr kumimoji="1" lang="en-US" altLang="zh-CN" sz="2400" dirty="0" smtClean="0">
                <a:solidFill>
                  <a:schemeClr val="accent4">
                    <a:lumMod val="10000"/>
                  </a:schemeClr>
                </a:solidFill>
                <a:latin typeface="Helvetica" pitchFamily="34" charset="0"/>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smtClean="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a:solidFill>
                  <a:schemeClr val="accent6">
                    <a:lumMod val="75000"/>
                  </a:schemeClr>
                </a:solidFill>
                <a:latin typeface="华文行楷" panose="02010800040101010101" pitchFamily="2" charset="-122"/>
                <a:ea typeface="华文行楷" panose="02010800040101010101" pitchFamily="2" charset="-122"/>
              </a:endParaRPr>
            </a:p>
          </p:txBody>
        </p:sp>
      </p:grpSp>
      <p:sp>
        <p:nvSpPr>
          <p:cNvPr id="26" name="TextBox 25"/>
          <p:cNvSpPr txBox="1"/>
          <p:nvPr/>
        </p:nvSpPr>
        <p:spPr>
          <a:xfrm>
            <a:off x="1484173" y="3449947"/>
            <a:ext cx="1872208" cy="523220"/>
          </a:xfrm>
          <a:prstGeom prst="rect">
            <a:avLst/>
          </a:prstGeom>
          <a:noFill/>
        </p:spPr>
        <p:txBody>
          <a:bodyPr wrap="square" rtlCol="0">
            <a:spAutoFit/>
          </a:bodyPr>
          <a:lstStyle/>
          <a:p>
            <a:r>
              <a:rPr lang="zh-CN" altLang="en-US" sz="2800" b="1" smtClean="0">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p:nvPr/>
        </p:nvSpPr>
        <p:spPr>
          <a:xfrm>
            <a:off x="1511617" y="4108084"/>
            <a:ext cx="5989341" cy="892552"/>
          </a:xfrm>
          <a:prstGeom prst="rect">
            <a:avLst/>
          </a:prstGeom>
        </p:spPr>
        <p:txBody>
          <a:bodyPr wrap="square">
            <a:spAutoFit/>
          </a:bodyPr>
          <a:lstStyle/>
          <a:p>
            <a:r>
              <a:rPr lang="zh-CN" altLang="en-US" sz="2600" dirty="0" smtClean="0">
                <a:latin typeface="华文行楷" panose="02010800040101010101" pitchFamily="2" charset="-122"/>
                <a:ea typeface="华文行楷" panose="02010800040101010101" pitchFamily="2" charset="-122"/>
              </a:rPr>
              <a:t>用于表达</a:t>
            </a:r>
            <a:r>
              <a:rPr lang="zh-CN" altLang="en-US" sz="2600" dirty="0" smtClean="0">
                <a:solidFill>
                  <a:srgbClr val="71AE0E"/>
                </a:solidFill>
                <a:latin typeface="华文行楷" panose="02010800040101010101" pitchFamily="2" charset="-122"/>
                <a:ea typeface="华文行楷" panose="02010800040101010101" pitchFamily="2" charset="-122"/>
              </a:rPr>
              <a:t>“无论某人怎样努力</a:t>
            </a:r>
            <a:r>
              <a:rPr lang="en-US" altLang="zh-CN" sz="2600" dirty="0" smtClean="0">
                <a:solidFill>
                  <a:srgbClr val="71AE0E"/>
                </a:solidFill>
                <a:latin typeface="华文行楷" panose="02010800040101010101" pitchFamily="2" charset="-122"/>
                <a:ea typeface="华文行楷" panose="02010800040101010101" pitchFamily="2" charset="-122"/>
              </a:rPr>
              <a:t>/</a:t>
            </a:r>
            <a:r>
              <a:rPr lang="zh-CN" altLang="en-US" sz="2600" dirty="0" smtClean="0">
                <a:solidFill>
                  <a:srgbClr val="71AE0E"/>
                </a:solidFill>
                <a:latin typeface="华文行楷" panose="02010800040101010101" pitchFamily="2" charset="-122"/>
                <a:ea typeface="华文行楷" panose="02010800040101010101" pitchFamily="2" charset="-122"/>
              </a:rPr>
              <a:t>怎么试</a:t>
            </a:r>
            <a:r>
              <a:rPr lang="en-US" altLang="zh-CN" sz="2600" dirty="0" smtClean="0">
                <a:solidFill>
                  <a:srgbClr val="71AE0E"/>
                </a:solidFill>
                <a:latin typeface="华文行楷" panose="02010800040101010101" pitchFamily="2" charset="-122"/>
                <a:ea typeface="华文行楷" panose="02010800040101010101" pitchFamily="2" charset="-122"/>
              </a:rPr>
              <a:t>/</a:t>
            </a:r>
            <a:r>
              <a:rPr lang="zh-CN" altLang="en-US" sz="2600" dirty="0" smtClean="0">
                <a:solidFill>
                  <a:srgbClr val="71AE0E"/>
                </a:solidFill>
                <a:latin typeface="华文行楷" panose="02010800040101010101" pitchFamily="2" charset="-122"/>
                <a:ea typeface="华文行楷" panose="02010800040101010101" pitchFamily="2" charset="-122"/>
              </a:rPr>
              <a:t>怎么搜寻，仍然不能做成某事”。</a:t>
            </a:r>
            <a:endParaRPr lang="zh-CN" altLang="en-US" sz="2600" dirty="0">
              <a:solidFill>
                <a:srgbClr val="71AE0E"/>
              </a:solidFill>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567139" y="3973167"/>
            <a:ext cx="6048000"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80908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5877272"/>
            <a:ext cx="443367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smtClean="0"/>
              <a:t>句型应用</a:t>
            </a:r>
            <a:endParaRPr lang="zh-CN" altLang="en-US" b="1"/>
          </a:p>
        </p:txBody>
      </p:sp>
      <p:grpSp>
        <p:nvGrpSpPr>
          <p:cNvPr id="13" name="组合 12"/>
          <p:cNvGrpSpPr/>
          <p:nvPr/>
        </p:nvGrpSpPr>
        <p:grpSpPr>
          <a:xfrm>
            <a:off x="-14288" y="-27384"/>
            <a:ext cx="7115715" cy="1152525"/>
            <a:chOff x="-14288" y="-27384"/>
            <a:chExt cx="7115715" cy="1152525"/>
          </a:xfrm>
        </p:grpSpPr>
        <p:pic>
          <p:nvPicPr>
            <p:cNvPr id="17" name="Picture 2"/>
            <p:cNvPicPr>
              <a:picLocks noChangeAspect="1" noChangeArrowheads="1"/>
            </p:cNvPicPr>
            <p:nvPr/>
          </p:nvPicPr>
          <p:blipFill>
            <a:blip r:embed="rId4" cstate="print"/>
            <a:srcRect/>
            <a:stretch>
              <a:fillRect/>
            </a:stretch>
          </p:blipFill>
          <p:spPr bwMode="auto">
            <a:xfrm>
              <a:off x="-14288" y="-27384"/>
              <a:ext cx="4014784" cy="1152525"/>
            </a:xfrm>
            <a:prstGeom prst="rect">
              <a:avLst/>
            </a:prstGeom>
            <a:noFill/>
            <a:ln w="9525">
              <a:noFill/>
              <a:miter lim="800000"/>
              <a:headEnd/>
              <a:tailEnd/>
            </a:ln>
          </p:spPr>
        </p:pic>
        <p:sp>
          <p:nvSpPr>
            <p:cNvPr id="21" name="TextBox 20">
              <a:hlinkClick r:id="rId5"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2" name="矩形 21"/>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280" t="15609"/>
          <a:stretch>
            <a:fillRect/>
          </a:stretch>
        </p:blipFill>
        <p:spPr bwMode="auto">
          <a:xfrm>
            <a:off x="206685" y="1484784"/>
            <a:ext cx="8937315" cy="537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8"/>
          <p:cNvSpPr txBox="1"/>
          <p:nvPr/>
        </p:nvSpPr>
        <p:spPr>
          <a:xfrm>
            <a:off x="928662" y="4714884"/>
            <a:ext cx="7086138" cy="878702"/>
          </a:xfrm>
          <a:prstGeom prst="rect">
            <a:avLst/>
          </a:prstGeom>
          <a:noFill/>
        </p:spPr>
        <p:txBody>
          <a:bodyPr wrap="square" rtlCol="0">
            <a:spAutoFit/>
          </a:bodyPr>
          <a:lstStyle/>
          <a:p>
            <a:pPr algn="just">
              <a:lnSpc>
                <a:spcPct val="90000"/>
              </a:lnSpc>
              <a:spcBef>
                <a:spcPct val="50000"/>
              </a:spcBef>
              <a:defRPr/>
            </a:pPr>
            <a:r>
              <a:rPr kumimoji="1" lang="en-US" altLang="en-US" sz="2800" b="1" i="1" dirty="0" smtClean="0">
                <a:solidFill>
                  <a:srgbClr val="FF6600"/>
                </a:solidFill>
                <a:latin typeface="Helvetica" pitchFamily="34" charset="0"/>
              </a:rPr>
              <a:t>Try as </a:t>
            </a:r>
            <a:r>
              <a:rPr kumimoji="1" lang="en-US" altLang="en-US" sz="2800" dirty="0" smtClean="0">
                <a:latin typeface="Helvetica" pitchFamily="34" charset="0"/>
              </a:rPr>
              <a:t>we </a:t>
            </a:r>
            <a:r>
              <a:rPr kumimoji="1" lang="en-US" altLang="en-US" sz="2800" b="1" i="1" dirty="0" smtClean="0">
                <a:solidFill>
                  <a:srgbClr val="FF6600"/>
                </a:solidFill>
                <a:latin typeface="Helvetica" pitchFamily="34" charset="0"/>
              </a:rPr>
              <a:t>might</a:t>
            </a:r>
            <a:r>
              <a:rPr kumimoji="1" lang="en-US" altLang="en-US" sz="2800" dirty="0" smtClean="0">
                <a:latin typeface="Helvetica" pitchFamily="34" charset="0"/>
              </a:rPr>
              <a:t>, we </a:t>
            </a:r>
            <a:r>
              <a:rPr kumimoji="1" lang="en-US" altLang="en-US" sz="2800" b="1" i="1" dirty="0" smtClean="0">
                <a:solidFill>
                  <a:srgbClr val="FF6600"/>
                </a:solidFill>
                <a:latin typeface="Helvetica" pitchFamily="34" charset="0"/>
              </a:rPr>
              <a:t>could not </a:t>
            </a:r>
            <a:r>
              <a:rPr kumimoji="1" lang="en-US" altLang="en-US" sz="2800" dirty="0" smtClean="0">
                <a:latin typeface="Helvetica" pitchFamily="34" charset="0"/>
              </a:rPr>
              <a:t>get out of the difficult situation that we are in at the moment.</a:t>
            </a:r>
            <a:endParaRPr kumimoji="1" lang="en-US" altLang="en-US" sz="2800" dirty="0" smtClean="0">
              <a:latin typeface="Helvetica" pitchFamily="34" charset="0"/>
            </a:endParaRPr>
          </a:p>
        </p:txBody>
      </p:sp>
      <p:sp>
        <p:nvSpPr>
          <p:cNvPr id="23" name="TextBox 22"/>
          <p:cNvSpPr txBox="1"/>
          <p:nvPr/>
        </p:nvSpPr>
        <p:spPr>
          <a:xfrm>
            <a:off x="857224" y="2056288"/>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857224" y="2607295"/>
            <a:ext cx="7157576" cy="461665"/>
          </a:xfrm>
          <a:prstGeom prst="rect">
            <a:avLst/>
          </a:prstGeom>
          <a:noFill/>
        </p:spPr>
        <p:txBody>
          <a:bodyPr wrap="square" rtlCol="0">
            <a:spAutoFit/>
          </a:bodyPr>
          <a:lstStyle/>
          <a:p>
            <a:pPr algn="just"/>
            <a:r>
              <a:rPr lang="zh-CN" altLang="en-US" sz="2400" dirty="0" smtClean="0">
                <a:latin typeface="华文行楷" panose="02010800040101010101" pitchFamily="2" charset="-122"/>
                <a:ea typeface="华文行楷" panose="02010800040101010101" pitchFamily="2" charset="-122"/>
              </a:rPr>
              <a:t>无论我们怎么设法努力，都无法摆脱目前的困境。</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57224" y="3429000"/>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19" name="文本框 5"/>
          <p:cNvSpPr txBox="1"/>
          <p:nvPr/>
        </p:nvSpPr>
        <p:spPr>
          <a:xfrm>
            <a:off x="973582" y="3877670"/>
            <a:ext cx="1312402" cy="587441"/>
          </a:xfrm>
          <a:prstGeom prst="rect">
            <a:avLst/>
          </a:prstGeom>
          <a:solidFill>
            <a:srgbClr val="FFC000"/>
          </a:solidFill>
          <a:effectLst>
            <a:softEdge rad="127000"/>
          </a:effectLst>
        </p:spPr>
        <p:txBody>
          <a:bodyPr wrap="square" tIns="108000" bIns="108000" rtlCol="0">
            <a:spAutoFit/>
          </a:bodyPr>
          <a:lstStyle/>
          <a:p>
            <a:r>
              <a:rPr lang="en-US" altLang="zh-CN" sz="2400" dirty="0" smtClean="0"/>
              <a:t>(think up) </a:t>
            </a:r>
            <a:endParaRPr lang="en-US" altLang="zh-CN" sz="2400" dirty="0"/>
          </a:p>
        </p:txBody>
      </p:sp>
      <p:grpSp>
        <p:nvGrpSpPr>
          <p:cNvPr id="10" name="组合 9"/>
          <p:cNvGrpSpPr/>
          <p:nvPr/>
        </p:nvGrpSpPr>
        <p:grpSpPr>
          <a:xfrm>
            <a:off x="-14288" y="-27384"/>
            <a:ext cx="7115715" cy="1152525"/>
            <a:chOff x="-14288" y="-27384"/>
            <a:chExt cx="7115715" cy="1152525"/>
          </a:xfrm>
        </p:grpSpPr>
        <p:pic>
          <p:nvPicPr>
            <p:cNvPr id="11"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3" name="矩形 12"/>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 grpId="0"/>
      <p:bldP spid="25" grpId="0"/>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280" t="15609"/>
          <a:stretch>
            <a:fillRect/>
          </a:stretch>
        </p:blipFill>
        <p:spPr bwMode="auto">
          <a:xfrm>
            <a:off x="206685" y="1484784"/>
            <a:ext cx="8937315" cy="537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857224" y="1844824"/>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25" name="TextBox 24"/>
          <p:cNvSpPr txBox="1"/>
          <p:nvPr/>
        </p:nvSpPr>
        <p:spPr>
          <a:xfrm>
            <a:off x="857224" y="3429000"/>
            <a:ext cx="1650392" cy="492443"/>
          </a:xfrm>
          <a:prstGeom prst="rect">
            <a:avLst/>
          </a:prstGeom>
          <a:noFill/>
        </p:spPr>
        <p:txBody>
          <a:bodyPr wrap="square" rtlCol="0">
            <a:spAutoFit/>
          </a:bodyPr>
          <a:lstStyle/>
          <a:p>
            <a:r>
              <a:rPr lang="zh-CN" altLang="en-US" sz="260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a:solidFill>
                <a:schemeClr val="accent6">
                  <a:lumMod val="50000"/>
                </a:schemeClr>
              </a:solidFill>
              <a:latin typeface="华文行楷" panose="02010800040101010101" pitchFamily="2" charset="-122"/>
              <a:ea typeface="华文行楷" panose="02010800040101010101" pitchFamily="2" charset="-122"/>
            </a:endParaRPr>
          </a:p>
        </p:txBody>
      </p:sp>
      <p:sp>
        <p:nvSpPr>
          <p:cNvPr id="12" name="TextBox 11"/>
          <p:cNvSpPr txBox="1"/>
          <p:nvPr/>
        </p:nvSpPr>
        <p:spPr>
          <a:xfrm>
            <a:off x="859516" y="2337267"/>
            <a:ext cx="7157576" cy="830997"/>
          </a:xfrm>
          <a:prstGeom prst="rect">
            <a:avLst/>
          </a:prstGeom>
          <a:noFill/>
        </p:spPr>
        <p:txBody>
          <a:bodyPr wrap="square" rtlCol="0">
            <a:spAutoFit/>
          </a:bodyPr>
          <a:lstStyle/>
          <a:p>
            <a:pPr algn="just"/>
            <a:r>
              <a:rPr lang="zh-CN" altLang="en-US" sz="2400" dirty="0" smtClean="0">
                <a:latin typeface="华文行楷" panose="02010800040101010101" pitchFamily="2" charset="-122"/>
                <a:ea typeface="华文行楷" panose="02010800040101010101" pitchFamily="2" charset="-122"/>
              </a:rPr>
              <a:t>无论他怎么试，都无法想出一个办法来找到第一批黑人挖出钻石的地方。</a:t>
            </a:r>
            <a:endParaRPr lang="zh-CN" altLang="en-US" sz="2400" dirty="0">
              <a:latin typeface="华文行楷" panose="02010800040101010101" pitchFamily="2" charset="-122"/>
              <a:ea typeface="华文行楷" panose="02010800040101010101" pitchFamily="2" charset="-122"/>
            </a:endParaRPr>
          </a:p>
        </p:txBody>
      </p:sp>
      <p:sp>
        <p:nvSpPr>
          <p:cNvPr id="16" name="TextBox 8"/>
          <p:cNvSpPr txBox="1"/>
          <p:nvPr/>
        </p:nvSpPr>
        <p:spPr>
          <a:xfrm>
            <a:off x="1043608" y="4653136"/>
            <a:ext cx="7086138" cy="1255728"/>
          </a:xfrm>
          <a:prstGeom prst="rect">
            <a:avLst/>
          </a:prstGeom>
          <a:noFill/>
        </p:spPr>
        <p:txBody>
          <a:bodyPr wrap="square" rtlCol="0">
            <a:spAutoFit/>
          </a:bodyPr>
          <a:lstStyle/>
          <a:p>
            <a:pPr algn="just">
              <a:lnSpc>
                <a:spcPct val="90000"/>
              </a:lnSpc>
              <a:spcBef>
                <a:spcPct val="50000"/>
              </a:spcBef>
              <a:defRPr/>
            </a:pPr>
            <a:r>
              <a:rPr kumimoji="1" lang="en-US" altLang="en-US" sz="2800" b="1" i="1" dirty="0" smtClean="0">
                <a:solidFill>
                  <a:srgbClr val="FF6600"/>
                </a:solidFill>
                <a:latin typeface="Helvetica" pitchFamily="34" charset="0"/>
              </a:rPr>
              <a:t>Try as </a:t>
            </a:r>
            <a:r>
              <a:rPr kumimoji="1" lang="en-US" altLang="en-US" sz="2800" dirty="0" smtClean="0">
                <a:latin typeface="Helvetica" pitchFamily="34" charset="0"/>
              </a:rPr>
              <a:t>he</a:t>
            </a:r>
            <a:r>
              <a:rPr kumimoji="1" lang="en-US" altLang="en-US" sz="2800" i="1" dirty="0" smtClean="0">
                <a:latin typeface="Helvetica" pitchFamily="34" charset="0"/>
              </a:rPr>
              <a:t> </a:t>
            </a:r>
            <a:r>
              <a:rPr kumimoji="1" lang="en-US" altLang="en-US" sz="2800" b="1" i="1" dirty="0" smtClean="0">
                <a:solidFill>
                  <a:srgbClr val="FF6600"/>
                </a:solidFill>
                <a:latin typeface="Helvetica" pitchFamily="34" charset="0"/>
              </a:rPr>
              <a:t>would</a:t>
            </a:r>
            <a:r>
              <a:rPr kumimoji="1" lang="en-US" altLang="en-US" sz="2800" i="1" dirty="0" smtClean="0">
                <a:latin typeface="Helvetica" pitchFamily="34" charset="0"/>
              </a:rPr>
              <a:t>, </a:t>
            </a:r>
            <a:r>
              <a:rPr kumimoji="1" lang="en-US" altLang="en-US" sz="2800" dirty="0" smtClean="0">
                <a:latin typeface="Helvetica" pitchFamily="34" charset="0"/>
              </a:rPr>
              <a:t>he</a:t>
            </a:r>
            <a:r>
              <a:rPr kumimoji="1" lang="en-US" altLang="en-US" sz="2800" i="1" dirty="0" smtClean="0">
                <a:latin typeface="Helvetica" pitchFamily="34" charset="0"/>
              </a:rPr>
              <a:t> </a:t>
            </a:r>
            <a:r>
              <a:rPr kumimoji="1" lang="en-US" altLang="en-US" sz="2800" b="1" i="1" dirty="0" smtClean="0">
                <a:solidFill>
                  <a:srgbClr val="FF6600"/>
                </a:solidFill>
                <a:latin typeface="Helvetica" pitchFamily="34" charset="0"/>
              </a:rPr>
              <a:t>was not able to </a:t>
            </a:r>
            <a:r>
              <a:rPr kumimoji="1" lang="en-US" altLang="en-US" sz="2800" dirty="0" smtClean="0">
                <a:latin typeface="Helvetica" pitchFamily="34" charset="0"/>
              </a:rPr>
              <a:t>think up any way to find the place where the first black men had dug their diamonds.</a:t>
            </a:r>
            <a:endParaRPr kumimoji="1" lang="en-US" altLang="en-US" sz="2800" dirty="0" smtClean="0">
              <a:latin typeface="Helvetica" pitchFamily="34" charset="0"/>
            </a:endParaRPr>
          </a:p>
        </p:txBody>
      </p:sp>
      <p:sp>
        <p:nvSpPr>
          <p:cNvPr id="13" name="文本框 5"/>
          <p:cNvSpPr txBox="1"/>
          <p:nvPr/>
        </p:nvSpPr>
        <p:spPr>
          <a:xfrm>
            <a:off x="973582" y="3877670"/>
            <a:ext cx="1312402" cy="587441"/>
          </a:xfrm>
          <a:prstGeom prst="rect">
            <a:avLst/>
          </a:prstGeom>
          <a:solidFill>
            <a:srgbClr val="FFC000"/>
          </a:solidFill>
          <a:effectLst>
            <a:softEdge rad="127000"/>
          </a:effectLst>
        </p:spPr>
        <p:txBody>
          <a:bodyPr wrap="square" tIns="108000" bIns="108000" rtlCol="0">
            <a:spAutoFit/>
          </a:bodyPr>
          <a:lstStyle/>
          <a:p>
            <a:r>
              <a:rPr lang="en-US" altLang="zh-CN" sz="2400" dirty="0" smtClean="0"/>
              <a:t>(think up) </a:t>
            </a:r>
            <a:endParaRPr lang="en-US" altLang="zh-CN" sz="2400" dirty="0"/>
          </a:p>
        </p:txBody>
      </p:sp>
      <p:grpSp>
        <p:nvGrpSpPr>
          <p:cNvPr id="10" name="组合 9"/>
          <p:cNvGrpSpPr/>
          <p:nvPr/>
        </p:nvGrpSpPr>
        <p:grpSpPr>
          <a:xfrm>
            <a:off x="-14288" y="-27384"/>
            <a:ext cx="7115715" cy="1152525"/>
            <a:chOff x="-14288" y="-27384"/>
            <a:chExt cx="7115715" cy="1152525"/>
          </a:xfrm>
        </p:grpSpPr>
        <p:pic>
          <p:nvPicPr>
            <p:cNvPr id="11" name="Picture 2"/>
            <p:cNvPicPr>
              <a:picLocks noChangeAspect="1" noChangeArrowheads="1"/>
            </p:cNvPicPr>
            <p:nvPr/>
          </p:nvPicPr>
          <p:blipFill>
            <a:blip r:embed="rId2" cstate="print"/>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3"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8" name="矩形 17"/>
            <p:cNvSpPr/>
            <p:nvPr/>
          </p:nvSpPr>
          <p:spPr>
            <a:xfrm>
              <a:off x="4130742" y="560293"/>
              <a:ext cx="2970685" cy="492443"/>
            </a:xfrm>
            <a:prstGeom prst="rect">
              <a:avLst/>
            </a:prstGeom>
          </p:spPr>
          <p:txBody>
            <a:bodyPr wrap="none">
              <a:spAutoFit/>
            </a:bodyPr>
            <a:lstStyle/>
            <a:p>
              <a:r>
                <a:rPr lang="en-US" altLang="zh-CN" sz="2600" b="1" dirty="0">
                  <a:solidFill>
                    <a:schemeClr val="accent6">
                      <a:lumMod val="75000"/>
                    </a:schemeClr>
                  </a:solidFill>
                  <a:latin typeface="Helvetica"/>
                </a:rPr>
                <a:t>Practical </a:t>
              </a:r>
              <a:r>
                <a:rPr lang="en-US" altLang="zh-CN" sz="2600" b="1" dirty="0" smtClean="0">
                  <a:solidFill>
                    <a:schemeClr val="accent6">
                      <a:lumMod val="75000"/>
                    </a:schemeClr>
                  </a:solidFill>
                  <a:latin typeface="Helvetica"/>
                </a:rPr>
                <a:t>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12" grpId="0"/>
      <p:bldP spid="16"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1261"/>
          <p:cNvGraphicFramePr>
            <a:graphicFrameLocks noGrp="1"/>
          </p:cNvGraphicFramePr>
          <p:nvPr/>
        </p:nvGraphicFramePr>
        <p:xfrm>
          <a:off x="278123" y="1357298"/>
          <a:ext cx="8651595" cy="4480010"/>
        </p:xfrm>
        <a:graphic>
          <a:graphicData uri="http://schemas.openxmlformats.org/drawingml/2006/table">
            <a:tbl>
              <a:tblPr>
                <a:effectLst>
                  <a:outerShdw blurRad="50800" dist="38100" dir="2700000" algn="tl" rotWithShape="0">
                    <a:prstClr val="black">
                      <a:alpha val="40000"/>
                    </a:prstClr>
                  </a:outerShdw>
                </a:effectLst>
                <a:tableStyleId>{0505E3EF-67EA-436B-97B2-0124C06EBD24}</a:tableStyleId>
              </a:tblPr>
              <a:tblGrid>
                <a:gridCol w="3150869"/>
                <a:gridCol w="5472524"/>
                <a:gridCol w="28202"/>
              </a:tblGrid>
              <a:tr h="468461">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 1.</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沉浸在自己的梦里</a:t>
                      </a:r>
                      <a:endParaRPr kumimoji="0" lang="zh-CN" altLang="en-US" sz="2400" b="0"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186055" marR="0" indent="-186055" algn="l" defTabSz="914400" rtl="0" eaLnBrk="1" fontAlgn="auto" latinLnBrk="0" hangingPunct="1">
                        <a:lnSpc>
                          <a:spcPct val="100000"/>
                        </a:lnSpc>
                        <a:spcBef>
                          <a:spcPct val="50000"/>
                        </a:spcBef>
                        <a:spcAft>
                          <a:spcPts val="0"/>
                        </a:spcAft>
                        <a:buClrTx/>
                        <a:buSzTx/>
                        <a:buFontTx/>
                        <a:buNone/>
                        <a:defRPr/>
                      </a:pPr>
                      <a:r>
                        <a:rPr kumimoji="1" lang="en-US" altLang="zh-CN" sz="2400" dirty="0" smtClean="0">
                          <a:latin typeface="Helvetica"/>
                          <a:ea typeface="华文楷体" panose="02010600040101010101" pitchFamily="2" charset="-122"/>
                        </a:rPr>
                        <a:t>indulge one’s dream</a:t>
                      </a:r>
                      <a:endParaRPr kumimoji="1" lang="en-US" altLang="zh-CN" sz="2400" dirty="0">
                        <a:solidFill>
                          <a:schemeClr val="accent4">
                            <a:lumMod val="10000"/>
                          </a:schemeClr>
                        </a:solidFill>
                        <a:latin typeface="Helvetica"/>
                        <a:ea typeface="华文楷体" panose="02010600040101010101" pitchFamily="2" charset="-122"/>
                      </a:endParaRPr>
                    </a:p>
                  </a:txBody>
                  <a:tcPr marL="180000" marR="0" marT="46800" marB="0" horzOverflow="overflow"/>
                </a:tc>
                <a:tc rowSpan="10">
                  <a:txBody>
                    <a:bodyPr/>
                    <a:lstStyle/>
                    <a:p>
                      <a:pPr marL="0" marR="0" lvl="0" indent="0" algn="ctr"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pPr>
                      <a:endParaRPr kumimoji="0" lang="zh-CN" altLang="en-US" sz="2400" b="1" i="0" u="none" strike="noStrike" cap="none" normalizeH="0" baseline="0">
                        <a:ln>
                          <a:noFill/>
                        </a:ln>
                        <a:solidFill>
                          <a:srgbClr val="1B5AB0"/>
                        </a:solidFill>
                        <a:effectLst/>
                        <a:latin typeface="华文楷体" panose="02010600040101010101" pitchFamily="2" charset="-122"/>
                        <a:ea typeface="华文楷体" panose="02010600040101010101" pitchFamily="2" charset="-122"/>
                        <a:cs typeface="楷体_GB2312" panose="02010609030101010101" charset="0"/>
                      </a:endParaRPr>
                    </a:p>
                  </a:txBody>
                  <a:tcPr marL="0" marR="0" marT="0" marB="0" horzOverflow="overflow"/>
                </a:tc>
              </a:tr>
              <a:tr h="421028">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 2.</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面对现实</a:t>
                      </a:r>
                      <a:endParaRPr kumimoji="0" lang="en-US" altLang="zh-CN" sz="2400" b="0"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a:defRPr/>
                      </a:pPr>
                      <a:r>
                        <a:rPr kumimoji="1" lang="en-US" altLang="zh-CN" sz="2400" dirty="0" smtClean="0">
                          <a:latin typeface="Helvetica"/>
                          <a:ea typeface="华文楷体" panose="02010600040101010101" pitchFamily="2" charset="-122"/>
                        </a:rPr>
                        <a:t>focus on the real world</a:t>
                      </a:r>
                      <a:endParaRPr kumimoji="1" lang="en-US" altLang="zh-CN" sz="2400" dirty="0">
                        <a:solidFill>
                          <a:schemeClr val="accent4">
                            <a:lumMod val="10000"/>
                          </a:schemeClr>
                        </a:solidFill>
                        <a:latin typeface="Helvetica"/>
                        <a:ea typeface="华文楷体" panose="02010600040101010101" pitchFamily="2" charset="-122"/>
                      </a:endParaRPr>
                    </a:p>
                  </a:txBody>
                  <a:tcPr marL="180000" marR="0" marT="46800" marB="0" horzOverflow="overflow"/>
                </a:tc>
                <a:tc vMerge="1">
                  <a:tcPr/>
                </a:tc>
              </a:tr>
              <a:tr h="357190">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 3.</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主动出击</a:t>
                      </a:r>
                      <a:endParaRPr kumimoji="0" lang="zh-CN" altLang="en-US" sz="2400" b="0"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kumimoji="1" lang="en-US" altLang="zh-CN" sz="2400" dirty="0" smtClean="0">
                          <a:latin typeface="Helvetica"/>
                          <a:ea typeface="华文楷体" panose="02010600040101010101" pitchFamily="2" charset="-122"/>
                        </a:rPr>
                        <a:t>take the initiative</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pPr>
                      <a:r>
                        <a:rPr kumimoji="0" lang="zh-CN" altLang="en-US" sz="2400" u="none" strike="noStrike" cap="none" normalizeH="0" baseline="0" dirty="0">
                          <a:ln>
                            <a:noFill/>
                          </a:ln>
                          <a:effectLst/>
                          <a:latin typeface="华文楷体" panose="02010600040101010101" pitchFamily="2" charset="-122"/>
                          <a:ea typeface="华文楷体" panose="02010600040101010101" pitchFamily="2" charset="-122"/>
                        </a:rPr>
                        <a:t> </a:t>
                      </a:r>
                      <a:r>
                        <a:rPr kumimoji="0" lang="en-US" altLang="zh-CN" sz="2400" u="none" strike="noStrike" cap="none" normalizeH="0" baseline="0" dirty="0">
                          <a:ln>
                            <a:noFill/>
                          </a:ln>
                          <a:effectLst/>
                          <a:latin typeface="华文楷体" panose="02010600040101010101" pitchFamily="2" charset="-122"/>
                          <a:ea typeface="华文楷体" panose="02010600040101010101" pitchFamily="2" charset="-122"/>
                        </a:rPr>
                        <a:t>4</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彻底的失败</a:t>
                      </a:r>
                      <a:endParaRPr kumimoji="0" lang="zh-CN" altLang="en-US" sz="2400" b="0" i="0" u="none" strike="noStrike" kern="1200"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lang="en-US" sz="2400" dirty="0" smtClean="0">
                          <a:latin typeface="Helvetica"/>
                          <a:ea typeface="华文楷体" panose="02010600040101010101" pitchFamily="2" charset="-122"/>
                        </a:rPr>
                        <a:t>a complete bust</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zh-CN" altLang="en-US" sz="2400" u="none" strike="noStrike" cap="none" normalizeH="0" baseline="0" dirty="0">
                          <a:ln>
                            <a:noFill/>
                          </a:ln>
                          <a:effectLst/>
                          <a:latin typeface="华文楷体" panose="02010600040101010101" pitchFamily="2" charset="-122"/>
                          <a:ea typeface="华文楷体" panose="02010600040101010101" pitchFamily="2" charset="-122"/>
                        </a:rPr>
                        <a:t> </a:t>
                      </a:r>
                      <a:r>
                        <a:rPr kumimoji="0" lang="en-US" altLang="zh-CN" sz="2400" u="none" strike="noStrike" cap="none" normalizeH="0" baseline="0" dirty="0">
                          <a:ln>
                            <a:noFill/>
                          </a:ln>
                          <a:effectLst/>
                          <a:latin typeface="华文楷体" panose="02010600040101010101" pitchFamily="2" charset="-122"/>
                          <a:ea typeface="华文楷体" panose="02010600040101010101" pitchFamily="2" charset="-122"/>
                        </a:rPr>
                        <a:t>5</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追求自己的目标</a:t>
                      </a:r>
                      <a:endParaRPr kumimoji="0" lang="zh-CN" altLang="en-US" sz="2400" b="0" i="0" u="none" strike="noStrike" kern="1200"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lang="en-US" sz="2400" dirty="0" smtClean="0">
                          <a:latin typeface="Helvetica"/>
                          <a:ea typeface="华文楷体" panose="02010600040101010101" pitchFamily="2" charset="-122"/>
                        </a:rPr>
                        <a:t>pursue one’s goals</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pPr>
                      <a:r>
                        <a:rPr kumimoji="0" lang="zh-CN" altLang="en-US" sz="2400" u="none" strike="noStrike" cap="none" normalizeH="0" baseline="0" dirty="0">
                          <a:ln>
                            <a:noFill/>
                          </a:ln>
                          <a:effectLst/>
                          <a:latin typeface="华文楷体" panose="02010600040101010101" pitchFamily="2" charset="-122"/>
                          <a:ea typeface="华文楷体" panose="02010600040101010101" pitchFamily="2" charset="-122"/>
                        </a:rPr>
                        <a:t> </a:t>
                      </a:r>
                      <a:r>
                        <a:rPr kumimoji="0" lang="en-US" altLang="zh-CN" sz="2400" u="none" strike="noStrike" cap="none" normalizeH="0" baseline="0" dirty="0">
                          <a:ln>
                            <a:noFill/>
                          </a:ln>
                          <a:effectLst/>
                          <a:latin typeface="华文楷体" panose="02010600040101010101" pitchFamily="2" charset="-122"/>
                          <a:ea typeface="华文楷体" panose="02010600040101010101" pitchFamily="2" charset="-122"/>
                        </a:rPr>
                        <a:t>6</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坚持自己的梦想</a:t>
                      </a:r>
                      <a:endParaRPr kumimoji="0" lang="zh-CN" altLang="en-US" sz="2400" b="0" i="0" u="none" strike="noStrike" kern="1200"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kumimoji="1" lang="en-US" altLang="zh-CN" sz="2400" dirty="0" smtClean="0">
                          <a:latin typeface="Helvetica"/>
                          <a:ea typeface="华文楷体" panose="02010600040101010101" pitchFamily="2" charset="-122"/>
                        </a:rPr>
                        <a:t>persist in one’s dreams</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zh-CN" altLang="en-US" sz="2400" u="none" strike="noStrike" cap="none" normalizeH="0" baseline="0" dirty="0">
                          <a:ln>
                            <a:noFill/>
                          </a:ln>
                          <a:effectLst/>
                          <a:latin typeface="华文楷体" panose="02010600040101010101" pitchFamily="2" charset="-122"/>
                          <a:ea typeface="华文楷体" panose="02010600040101010101" pitchFamily="2" charset="-122"/>
                        </a:rPr>
                        <a:t> </a:t>
                      </a:r>
                      <a:r>
                        <a:rPr kumimoji="0" lang="en-US" altLang="zh-CN" sz="2400" u="none" strike="noStrike" kern="1200" cap="none" normalizeH="0" baseline="0" dirty="0">
                          <a:ln>
                            <a:noFill/>
                          </a:ln>
                          <a:effectLst/>
                          <a:latin typeface="华文楷体" panose="02010600040101010101" pitchFamily="2" charset="-122"/>
                          <a:ea typeface="华文楷体" panose="02010600040101010101" pitchFamily="2" charset="-122"/>
                        </a:rPr>
                        <a:t>7</a:t>
                      </a:r>
                      <a:r>
                        <a:rPr kumimoji="0" lang="en-US" altLang="zh-CN" sz="2400" u="none" strike="noStrike" kern="1200"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kern="1200" cap="none" normalizeH="0" baseline="0" dirty="0" smtClean="0">
                          <a:ln>
                            <a:noFill/>
                          </a:ln>
                          <a:effectLst/>
                          <a:latin typeface="华文楷体" panose="02010600040101010101" pitchFamily="2" charset="-122"/>
                          <a:ea typeface="华文楷体" panose="02010600040101010101" pitchFamily="2" charset="-122"/>
                        </a:rPr>
                        <a:t>满足每一个要求</a:t>
                      </a:r>
                      <a:endParaRPr kumimoji="0" lang="zh-CN" altLang="en-US" sz="2400" b="0" i="0" u="none" strike="noStrike" kern="1200"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kumimoji="1" lang="en-US" altLang="zh-CN" sz="2400" dirty="0" smtClean="0">
                          <a:latin typeface="Helvetica"/>
                          <a:ea typeface="华文楷体" panose="02010600040101010101" pitchFamily="2" charset="-122"/>
                        </a:rPr>
                        <a:t>cater to one’s every need</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 </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8.</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汲取知识</a:t>
                      </a:r>
                      <a:endParaRPr kumimoji="0" lang="zh-CN" altLang="en-US" sz="2400" b="0"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kumimoji="1" lang="en-US" altLang="zh-CN" sz="2400" dirty="0" smtClean="0">
                          <a:latin typeface="Helvetica"/>
                          <a:ea typeface="华文楷体" panose="02010600040101010101" pitchFamily="2" charset="-122"/>
                        </a:rPr>
                        <a:t>soak up knowledge</a:t>
                      </a:r>
                      <a:endParaRPr kumimoji="1" lang="en-US" altLang="zh-CN" sz="2400" dirty="0" smtClean="0">
                        <a:latin typeface="Helvetica"/>
                        <a:ea typeface="华文楷体" panose="02010600040101010101" pitchFamily="2" charset="-122"/>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charset="0"/>
                        <a:buNone/>
                        <a:defRPr/>
                      </a:pPr>
                      <a:r>
                        <a:rPr kumimoji="0" lang="zh-CN" altLang="en-US" sz="2400" u="none" strike="noStrike" cap="none" normalizeH="0" baseline="0" dirty="0">
                          <a:ln>
                            <a:noFill/>
                          </a:ln>
                          <a:effectLst/>
                          <a:latin typeface="华文楷体" panose="02010600040101010101" pitchFamily="2" charset="-122"/>
                          <a:ea typeface="华文楷体" panose="02010600040101010101" pitchFamily="2" charset="-122"/>
                        </a:rPr>
                        <a:t> </a:t>
                      </a:r>
                      <a:r>
                        <a:rPr kumimoji="0" lang="en-US" altLang="zh-CN" sz="2400" u="none" strike="noStrike" cap="none" normalizeH="0" baseline="0" dirty="0">
                          <a:ln>
                            <a:noFill/>
                          </a:ln>
                          <a:effectLst/>
                          <a:latin typeface="华文楷体" panose="02010600040101010101" pitchFamily="2" charset="-122"/>
                          <a:ea typeface="华文楷体" panose="02010600040101010101" pitchFamily="2" charset="-122"/>
                        </a:rPr>
                        <a:t>9</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减轻痛苦</a:t>
                      </a:r>
                      <a:endParaRPr kumimoji="0" lang="en-US" altLang="zh-CN" sz="2400" b="0"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charset="0"/>
                        <a:buNone/>
                        <a:defRPr/>
                      </a:pPr>
                      <a:r>
                        <a:rPr lang="en-US" sz="2400" dirty="0" smtClean="0">
                          <a:latin typeface="Helvetica"/>
                          <a:ea typeface="华文楷体" panose="02010600040101010101" pitchFamily="2" charset="-122"/>
                        </a:rPr>
                        <a:t>alleviate one’s distress</a:t>
                      </a:r>
                      <a:endParaRPr kumimoji="1" lang="en-US" altLang="zh-CN" sz="2400" dirty="0" smtClean="0">
                        <a:latin typeface="Helvetica"/>
                        <a:ea typeface="华文楷体" panose="02010600040101010101" pitchFamily="2" charset="-122"/>
                        <a:cs typeface="+mn-cs"/>
                      </a:endParaRPr>
                    </a:p>
                  </a:txBody>
                  <a:tcPr marL="180000" marR="0" marT="46800" marB="0" horzOverflow="overflow"/>
                </a:tc>
                <a:tc vMerge="1">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defRPr/>
                      </a:pPr>
                      <a:r>
                        <a:rPr kumimoji="0" lang="en-US" altLang="zh-CN" sz="2400" u="none" strike="noStrike" cap="none" normalizeH="0" baseline="0" dirty="0">
                          <a:ln>
                            <a:noFill/>
                          </a:ln>
                          <a:effectLst/>
                          <a:latin typeface="华文楷体" panose="02010600040101010101" pitchFamily="2" charset="-122"/>
                          <a:ea typeface="华文楷体" panose="02010600040101010101" pitchFamily="2" charset="-122"/>
                        </a:rPr>
                        <a:t>10</a:t>
                      </a:r>
                      <a:r>
                        <a:rPr kumimoji="0" lang="en-US" altLang="zh-CN" sz="2400" u="none" strike="noStrike" cap="none" normalizeH="0" baseline="0" dirty="0" smtClean="0">
                          <a:ln>
                            <a:noFill/>
                          </a:ln>
                          <a:effectLst/>
                          <a:latin typeface="华文楷体" panose="02010600040101010101" pitchFamily="2" charset="-122"/>
                          <a:ea typeface="华文楷体" panose="02010600040101010101" pitchFamily="2" charset="-122"/>
                        </a:rPr>
                        <a:t>.</a:t>
                      </a:r>
                      <a:r>
                        <a:rPr kumimoji="0" lang="zh-CN" altLang="en-US" sz="2400" u="none" strike="noStrike" cap="none" normalizeH="0" baseline="0" dirty="0" smtClean="0">
                          <a:ln>
                            <a:noFill/>
                          </a:ln>
                          <a:effectLst/>
                          <a:latin typeface="华文楷体" panose="02010600040101010101" pitchFamily="2" charset="-122"/>
                          <a:ea typeface="华文楷体" panose="02010600040101010101" pitchFamily="2" charset="-122"/>
                        </a:rPr>
                        <a:t>几欲抓狂</a:t>
                      </a:r>
                      <a:endParaRPr kumimoji="0" lang="en-US" altLang="zh-CN" sz="2400" b="0" i="0" u="none" strike="noStrike" kern="1200"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12" charset="0"/>
                      </a:endParaRPr>
                    </a:p>
                  </a:txBody>
                  <a:tcPr marL="72000" marR="0" marT="0" marB="0" horzOverflow="overflow"/>
                </a:tc>
                <a:tc>
                  <a:txBody>
                    <a:bodyPr/>
                    <a:lstStyle/>
                    <a:p>
                      <a:pPr marL="186055" indent="-186055">
                        <a:spcBef>
                          <a:spcPct val="50000"/>
                        </a:spcBef>
                        <a:defRPr/>
                      </a:pPr>
                      <a:r>
                        <a:rPr lang="en-US" sz="2400" dirty="0" smtClean="0">
                          <a:latin typeface="Helvetica"/>
                          <a:ea typeface="华文楷体" panose="02010600040101010101" pitchFamily="2" charset="-122"/>
                        </a:rPr>
                        <a:t>frantic with distress</a:t>
                      </a:r>
                      <a:endParaRPr kumimoji="1" lang="en-US" altLang="zh-CN" sz="2400" dirty="0">
                        <a:solidFill>
                          <a:schemeClr val="accent4">
                            <a:lumMod val="10000"/>
                          </a:schemeClr>
                        </a:solidFill>
                        <a:latin typeface="Helvetica"/>
                        <a:ea typeface="华文楷体" panose="02010600040101010101" pitchFamily="2" charset="-122"/>
                      </a:endParaRPr>
                    </a:p>
                  </a:txBody>
                  <a:tcPr marL="180000" marR="0" marT="46800" marB="0" horzOverflow="overflow"/>
                </a:tc>
                <a:tc vMerge="1">
                  <a:tcPr/>
                </a:tc>
              </a:tr>
            </a:tbl>
          </a:graphicData>
        </a:graphic>
      </p:graphicFrame>
      <p:sp>
        <p:nvSpPr>
          <p:cNvPr id="25" name="矩形 24"/>
          <p:cNvSpPr/>
          <p:nvPr/>
        </p:nvSpPr>
        <p:spPr>
          <a:xfrm>
            <a:off x="3530054" y="1432489"/>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3530054" y="1863927"/>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540503" y="2310053"/>
            <a:ext cx="5040000" cy="3456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00430" y="2789811"/>
            <a:ext cx="5040000" cy="324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30054" y="3179629"/>
            <a:ext cx="5040000" cy="396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530054" y="3647067"/>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30054" y="4105132"/>
            <a:ext cx="5040000" cy="324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530054" y="4569198"/>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530054" y="5000636"/>
            <a:ext cx="5040000" cy="288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530054" y="5481264"/>
            <a:ext cx="5040000" cy="324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4288" y="-27384"/>
            <a:ext cx="7705620" cy="1152525"/>
            <a:chOff x="-14288" y="-27384"/>
            <a:chExt cx="7705620" cy="1152525"/>
          </a:xfrm>
        </p:grpSpPr>
        <p:pic>
          <p:nvPicPr>
            <p:cNvPr id="16" name="Picture 2"/>
            <p:cNvPicPr>
              <a:picLocks noChangeAspect="1" noChangeArrowheads="1"/>
            </p:cNvPicPr>
            <p:nvPr/>
          </p:nvPicPr>
          <p:blipFill>
            <a:blip r:embed="rId1" cstate="print"/>
            <a:srcRect/>
            <a:stretch>
              <a:fillRect/>
            </a:stretch>
          </p:blipFill>
          <p:spPr bwMode="auto">
            <a:xfrm>
              <a:off x="-14288" y="-27384"/>
              <a:ext cx="4014784" cy="1152525"/>
            </a:xfrm>
            <a:prstGeom prst="rect">
              <a:avLst/>
            </a:prstGeom>
            <a:noFill/>
            <a:ln w="9525">
              <a:noFill/>
              <a:miter lim="800000"/>
              <a:headEnd/>
              <a:tailEnd/>
            </a:ln>
          </p:spPr>
        </p:pic>
        <p:sp>
          <p:nvSpPr>
            <p:cNvPr id="17" name="TextBox 16">
              <a:hlinkClick r:id="rId2"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8" name="矩形 17"/>
            <p:cNvSpPr/>
            <p:nvPr/>
          </p:nvSpPr>
          <p:spPr>
            <a:xfrm>
              <a:off x="4130742" y="560293"/>
              <a:ext cx="3560590" cy="492443"/>
            </a:xfrm>
            <a:prstGeom prst="rect">
              <a:avLst/>
            </a:prstGeom>
          </p:spPr>
          <p:txBody>
            <a:bodyPr wrap="none">
              <a:spAutoFit/>
            </a:bodyPr>
            <a:lstStyle/>
            <a:p>
              <a:r>
                <a:rPr lang="en-US" altLang="zh-CN" sz="2600" b="1" dirty="0" smtClean="0">
                  <a:solidFill>
                    <a:schemeClr val="accent6">
                      <a:lumMod val="75000"/>
                    </a:schemeClr>
                  </a:solidFill>
                  <a:latin typeface="Helvetica"/>
                </a:rPr>
                <a:t>Genuine collocations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2" grpId="0" animBg="1"/>
      <p:bldP spid="33" grpId="0" animBg="1"/>
      <p:bldP spid="34" grpId="0" animBg="1"/>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31" name="Group 35"/>
          <p:cNvGrpSpPr/>
          <p:nvPr/>
        </p:nvGrpSpPr>
        <p:grpSpPr bwMode="auto">
          <a:xfrm rot="872659">
            <a:off x="4991114" y="1530017"/>
            <a:ext cx="3958579" cy="3132911"/>
            <a:chOff x="3385634" y="3570128"/>
            <a:chExt cx="1780736" cy="1622583"/>
          </a:xfrm>
        </p:grpSpPr>
        <p:grpSp>
          <p:nvGrpSpPr>
            <p:cNvPr id="32" name="Group 21"/>
            <p:cNvGrpSpPr/>
            <p:nvPr/>
          </p:nvGrpSpPr>
          <p:grpSpPr bwMode="auto">
            <a:xfrm rot="-396937">
              <a:off x="3385634" y="3570128"/>
              <a:ext cx="1780736" cy="1622583"/>
              <a:chOff x="763849" y="621059"/>
              <a:chExt cx="1780736" cy="1622583"/>
            </a:xfrm>
          </p:grpSpPr>
          <p:sp>
            <p:nvSpPr>
              <p:cNvPr id="34" name="Freeform 6"/>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ln>
              <a:effectLst>
                <a:glow rad="139700">
                  <a:schemeClr val="accent5">
                    <a:satMod val="175000"/>
                    <a:alpha val="40000"/>
                  </a:schemeClr>
                </a:glow>
              </a:effectLst>
            </p:spPr>
            <p:txBody>
              <a:bodyPr/>
              <a:lstStyle/>
              <a:p>
                <a:pPr>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5" name="Freeform 6"/>
              <p:cNvSpPr/>
              <p:nvPr/>
            </p:nvSpPr>
            <p:spPr bwMode="auto">
              <a:xfrm rot="485220">
                <a:off x="763849" y="621059"/>
                <a:ext cx="1741738" cy="162258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a:defRPr/>
                </a:pPr>
                <a:endParaRPr lang="zh-CN" altLang="en-US" kern="0">
                  <a:solidFill>
                    <a:srgbClr val="99CC00"/>
                  </a:solidFill>
                  <a:latin typeface="Arial" panose="020B0604020202020204" pitchFamily="34" charset="0"/>
                  <a:ea typeface="楷体_GB2312" panose="02010609030101010101" pitchFamily="49" charset="-122"/>
                </a:endParaRPr>
              </a:p>
            </p:txBody>
          </p:sp>
        </p:grpSp>
        <p:sp>
          <p:nvSpPr>
            <p:cNvPr id="33" name="TextBox 28"/>
            <p:cNvSpPr txBox="1">
              <a:spLocks noChangeArrowheads="1"/>
            </p:cNvSpPr>
            <p:nvPr/>
          </p:nvSpPr>
          <p:spPr bwMode="auto">
            <a:xfrm rot="21416785">
              <a:off x="3446265" y="3692652"/>
              <a:ext cx="1640685" cy="1030535"/>
            </a:xfrm>
            <a:prstGeom prst="rect">
              <a:avLst/>
            </a:prstGeom>
            <a:noFill/>
            <a:ln w="9525">
              <a:noFill/>
              <a:miter lim="800000"/>
            </a:ln>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algn="just" fontAlgn="auto">
                <a:lnSpc>
                  <a:spcPct val="85000"/>
                </a:lnSpc>
                <a:spcBef>
                  <a:spcPts val="0"/>
                </a:spcBef>
                <a:spcAft>
                  <a:spcPts val="0"/>
                </a:spcAft>
                <a:defRPr/>
              </a:pPr>
              <a:endPar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endParaRPr>
            </a:p>
            <a:p>
              <a:pPr algn="just" fontAlgn="auto">
                <a:lnSpc>
                  <a:spcPct val="85000"/>
                </a:lnSpc>
                <a:spcBef>
                  <a:spcPts val="0"/>
                </a:spcBef>
                <a:spcAft>
                  <a:spcPts val="0"/>
                </a:spcAft>
                <a:defRPr/>
              </a:pP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大家都觉得他将来不会有什么好前途，但他自己却不这么想。他有激情，有梦想</a:t>
              </a:r>
              <a:r>
                <a:rPr kumimoji="1" lang="en-US" altLang="zh-CN" sz="2400" b="0" dirty="0" smtClean="0">
                  <a:latin typeface="华文行楷" panose="02010800040101010101" pitchFamily="2" charset="-122"/>
                  <a:ea typeface="华文行楷" panose="02010800040101010101" pitchFamily="2" charset="-122"/>
                  <a:cs typeface="华文新魏" panose="02010800040101010101" charset="-122"/>
                </a:rPr>
                <a:t>——</a:t>
              </a: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一个让他为之奋斗的伟大梦想。 </a:t>
              </a:r>
              <a:endParaRPr kumimoji="1" lang="en-US" altLang="zh-CN" sz="2400" b="0" dirty="0">
                <a:latin typeface="华文行楷" panose="02010800040101010101" pitchFamily="2" charset="-122"/>
                <a:ea typeface="华文行楷" panose="02010800040101010101" pitchFamily="2" charset="-122"/>
                <a:cs typeface="华文新魏" panose="02010800040101010101" charset="-122"/>
              </a:endParaRPr>
            </a:p>
          </p:txBody>
        </p:sp>
      </p:grpSp>
      <p:grpSp>
        <p:nvGrpSpPr>
          <p:cNvPr id="18" name="Group 35"/>
          <p:cNvGrpSpPr/>
          <p:nvPr/>
        </p:nvGrpSpPr>
        <p:grpSpPr bwMode="auto">
          <a:xfrm rot="20482355">
            <a:off x="449169" y="2624427"/>
            <a:ext cx="5166345" cy="3416951"/>
            <a:chOff x="3410743" y="3575461"/>
            <a:chExt cx="1833893" cy="1725897"/>
          </a:xfrm>
        </p:grpSpPr>
        <p:grpSp>
          <p:nvGrpSpPr>
            <p:cNvPr id="19" name="Group 21"/>
            <p:cNvGrpSpPr/>
            <p:nvPr/>
          </p:nvGrpSpPr>
          <p:grpSpPr bwMode="auto">
            <a:xfrm rot="-396937">
              <a:off x="3410743" y="3575461"/>
              <a:ext cx="1833893" cy="1725897"/>
              <a:chOff x="782049" y="631967"/>
              <a:chExt cx="1833893" cy="1725897"/>
            </a:xfrm>
          </p:grpSpPr>
          <p:sp>
            <p:nvSpPr>
              <p:cNvPr id="24" name="Freeform 6"/>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b="0" kern="0">
                    <a:solidFill>
                      <a:sysClr val="windowText" lastClr="000000"/>
                    </a:solidFill>
                    <a:latin typeface="Arial" panose="020B0604020202020204" pitchFamily="34" charset="0"/>
                    <a:ea typeface="PMingLiU" panose="02020500000000000000" pitchFamily="18" charset="-120"/>
                    <a:cs typeface="+mn-cs"/>
                  </a:rPr>
                  <a:t>  </a:t>
                </a:r>
                <a:endParaRPr kumimoji="1" lang="en-US" altLang="zh-CN" sz="1800" b="0" kern="0">
                  <a:solidFill>
                    <a:sysClr val="windowText" lastClr="000000"/>
                  </a:solidFill>
                  <a:latin typeface="Arial" panose="020B0604020202020204" pitchFamily="34" charset="0"/>
                  <a:ea typeface="PMingLiU" panose="02020500000000000000" pitchFamily="18" charset="-120"/>
                  <a:cs typeface="+mn-cs"/>
                </a:endParaRPr>
              </a:p>
            </p:txBody>
          </p:sp>
          <p:sp>
            <p:nvSpPr>
              <p:cNvPr id="28" name="Freeform 6"/>
              <p:cNvSpPr/>
              <p:nvPr/>
            </p:nvSpPr>
            <p:spPr bwMode="auto">
              <a:xfrm rot="485220">
                <a:off x="782049" y="631967"/>
                <a:ext cx="1833893"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b="0" kern="0">
                  <a:solidFill>
                    <a:srgbClr val="99CC00"/>
                  </a:solidFill>
                  <a:latin typeface="Arial" panose="020B0604020202020204" pitchFamily="34" charset="0"/>
                  <a:ea typeface="楷体_GB2312" panose="02010609030101010101" pitchFamily="49" charset="-122"/>
                  <a:cs typeface="+mn-cs"/>
                </a:endParaRPr>
              </a:p>
            </p:txBody>
          </p:sp>
        </p:grpSp>
        <p:sp>
          <p:nvSpPr>
            <p:cNvPr id="23" name="TextBox 28"/>
            <p:cNvSpPr txBox="1">
              <a:spLocks noChangeArrowheads="1"/>
            </p:cNvSpPr>
            <p:nvPr/>
          </p:nvSpPr>
          <p:spPr bwMode="auto">
            <a:xfrm rot="21540000">
              <a:off x="3426095" y="3735048"/>
              <a:ext cx="1760524" cy="940518"/>
            </a:xfrm>
            <a:prstGeom prst="rect">
              <a:avLst/>
            </a:prstGeom>
            <a:noFill/>
            <a:ln w="9525">
              <a:noFill/>
              <a:miter lim="800000"/>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lgn="just">
                <a:defRPr/>
              </a:pPr>
              <a:r>
                <a:rPr kumimoji="1" lang="en-US" altLang="zh-CN" sz="2300" b="0" dirty="0">
                  <a:solidFill>
                    <a:srgbClr val="8E0000"/>
                  </a:solidFill>
                  <a:latin typeface="Helvetica"/>
                  <a:ea typeface="楷体" panose="02010609060101010101" charset="-122"/>
                  <a:cs typeface="华文新魏" panose="02010800040101010101" charset="-122"/>
                </a:rPr>
                <a:t>a. </a:t>
              </a:r>
              <a:r>
                <a:rPr kumimoji="1" lang="en-US" altLang="zh-CN" sz="2300" b="0" dirty="0" smtClean="0">
                  <a:solidFill>
                    <a:srgbClr val="8E0000"/>
                  </a:solidFill>
                  <a:latin typeface="Helvetica"/>
                  <a:ea typeface="楷体" panose="02010609060101010101" charset="-122"/>
                  <a:cs typeface="华文新魏" panose="02010800040101010101" charset="-122"/>
                </a:rPr>
                <a:t>The prospective opportunities for his future looked slim to others, but not to Les. He had a passion, a dream – a big dream that he was ready to work hard for. </a:t>
              </a:r>
              <a:endParaRPr kumimoji="1" lang="en-US" altLang="zh-CN" sz="2300" b="0" dirty="0">
                <a:solidFill>
                  <a:srgbClr val="8E0000"/>
                </a:solidFill>
                <a:latin typeface="Helvetica"/>
                <a:ea typeface="楷体" panose="02010609060101010101" charset="-122"/>
                <a:cs typeface="华文新魏" panose="02010800040101010101" charset="-122"/>
              </a:endParaRPr>
            </a:p>
          </p:txBody>
        </p:sp>
      </p:grpSp>
      <p:grpSp>
        <p:nvGrpSpPr>
          <p:cNvPr id="20" name="组合 19"/>
          <p:cNvGrpSpPr/>
          <p:nvPr/>
        </p:nvGrpSpPr>
        <p:grpSpPr>
          <a:xfrm>
            <a:off x="-14288" y="44227"/>
            <a:ext cx="7982940" cy="1152525"/>
            <a:chOff x="-14288" y="-27384"/>
            <a:chExt cx="7982940" cy="1152525"/>
          </a:xfrm>
        </p:grpSpPr>
        <p:pic>
          <p:nvPicPr>
            <p:cNvPr id="21"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22" name="TextBox 21">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5" name="矩形 24"/>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0.70"/>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1000" fill="hold"/>
                                        <p:tgtEl>
                                          <p:spTgt spid="31"/>
                                        </p:tgtEl>
                                        <p:attrNameLst>
                                          <p:attrName>ppt_w</p:attrName>
                                        </p:attrNameLst>
                                      </p:cBhvr>
                                      <p:tavLst>
                                        <p:tav tm="0">
                                          <p:val>
                                            <p:strVal val="#ppt_w*0.70"/>
                                          </p:val>
                                        </p:tav>
                                        <p:tav tm="100000">
                                          <p:val>
                                            <p:strVal val="#ppt_w"/>
                                          </p:val>
                                        </p:tav>
                                      </p:tavLst>
                                    </p:anim>
                                    <p:anim calcmode="lin" valueType="num">
                                      <p:cBhvr>
                                        <p:cTn id="15" dur="1000" fill="hold"/>
                                        <p:tgtEl>
                                          <p:spTgt spid="31"/>
                                        </p:tgtEl>
                                        <p:attrNameLst>
                                          <p:attrName>ppt_h</p:attrName>
                                        </p:attrNameLst>
                                      </p:cBhvr>
                                      <p:tavLst>
                                        <p:tav tm="0">
                                          <p:val>
                                            <p:strVal val="#ppt_h"/>
                                          </p:val>
                                        </p:tav>
                                        <p:tav tm="100000">
                                          <p:val>
                                            <p:strVal val="#ppt_h"/>
                                          </p:val>
                                        </p:tav>
                                      </p:tavLst>
                                    </p:anim>
                                    <p:animEffect transition="in" filter="fade">
                                      <p:cBhvr>
                                        <p:cTn id="1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3347864" cy="119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a:xfrm>
            <a:off x="357158" y="1914990"/>
            <a:ext cx="8490642" cy="4228654"/>
            <a:chOff x="357158" y="1334520"/>
            <a:chExt cx="8490642" cy="3157084"/>
          </a:xfrm>
        </p:grpSpPr>
        <p:grpSp>
          <p:nvGrpSpPr>
            <p:cNvPr id="15" name="组合 14"/>
            <p:cNvGrpSpPr/>
            <p:nvPr/>
          </p:nvGrpSpPr>
          <p:grpSpPr>
            <a:xfrm>
              <a:off x="357158" y="1785926"/>
              <a:ext cx="7929618" cy="2705678"/>
              <a:chOff x="357158" y="1785926"/>
              <a:chExt cx="7929618" cy="2705678"/>
            </a:xfrm>
          </p:grpSpPr>
          <p:sp>
            <p:nvSpPr>
              <p:cNvPr id="18" name="圆角矩形 17"/>
              <p:cNvSpPr/>
              <p:nvPr/>
            </p:nvSpPr>
            <p:spPr>
              <a:xfrm>
                <a:off x="857224" y="2348464"/>
                <a:ext cx="7429552" cy="2143140"/>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7"/>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7158" y="1785926"/>
                <a:ext cx="1266701" cy="10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a:hlinkClick r:id="rId4" action="ppaction://hlinksldjump"/>
              </p:cNvPr>
              <p:cNvSpPr txBox="1"/>
              <p:nvPr/>
            </p:nvSpPr>
            <p:spPr>
              <a:xfrm>
                <a:off x="550925" y="2071678"/>
                <a:ext cx="877803" cy="430887"/>
              </a:xfrm>
              <a:prstGeom prst="rect">
                <a:avLst/>
              </a:prstGeom>
              <a:noFill/>
            </p:spPr>
            <p:txBody>
              <a:bodyPr wrap="square" rtlCol="0">
                <a:spAutoFit/>
              </a:bodyPr>
              <a:lstStyle/>
              <a:p>
                <a:r>
                  <a:rPr lang="en-US" altLang="zh-CN" sz="2200"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200"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sp>
          <p:nvSpPr>
            <p:cNvPr id="23" name="TextBox 22"/>
            <p:cNvSpPr txBox="1"/>
            <p:nvPr/>
          </p:nvSpPr>
          <p:spPr>
            <a:xfrm>
              <a:off x="714348" y="1334520"/>
              <a:ext cx="8133452" cy="873179"/>
            </a:xfrm>
            <a:prstGeom prst="rect">
              <a:avLst/>
            </a:prstGeom>
            <a:noFill/>
          </p:spPr>
          <p:txBody>
            <a:bodyPr wrap="square" rtlCol="0">
              <a:spAutoFit/>
            </a:bodyPr>
            <a:lstStyle/>
            <a:p>
              <a:pPr marL="266700" indent="-266700" eaLnBrk="0" hangingPunct="0">
                <a:lnSpc>
                  <a:spcPts val="2800"/>
                </a:lnSpc>
              </a:pPr>
              <a:r>
                <a:rPr lang="en-US" altLang="zh-CN" sz="2600" dirty="0" smtClean="0">
                  <a:latin typeface="Helvetica" pitchFamily="34" charset="0"/>
                  <a:ea typeface="Cambria Math" panose="02040503050406030204" pitchFamily="-112" charset="0"/>
                  <a:cs typeface="Arial" panose="020B0604020202020204" pitchFamily="34" charset="0"/>
                </a:rPr>
                <a:t>1 According to the speaker, what are the significant factors leading to success?</a:t>
              </a:r>
              <a:endParaRPr lang="en-US" altLang="zh-CN" sz="2600" dirty="0" smtClean="0">
                <a:latin typeface="Helvetica" pitchFamily="34" charset="0"/>
                <a:ea typeface="Cambria Math" panose="02040503050406030204" pitchFamily="-112" charset="0"/>
                <a:cs typeface="Arial" panose="020B0604020202020204" pitchFamily="34" charset="0"/>
              </a:endParaRPr>
            </a:p>
            <a:p>
              <a:pPr marL="514350" indent="-514350" eaLnBrk="0" hangingPunct="0">
                <a:lnSpc>
                  <a:spcPts val="2800"/>
                </a:lnSpc>
              </a:pPr>
              <a:endParaRPr lang="en-US" altLang="zh-CN" sz="2600" dirty="0" smtClean="0">
                <a:latin typeface="Helvetica" pitchFamily="34" charset="0"/>
                <a:ea typeface="Cambria Math" panose="02040503050406030204" pitchFamily="-112" charset="0"/>
                <a:cs typeface="Arial" panose="020B0604020202020204" pitchFamily="34" charset="0"/>
              </a:endParaRPr>
            </a:p>
          </p:txBody>
        </p:sp>
      </p:grpSp>
      <p:pic>
        <p:nvPicPr>
          <p:cNvPr id="14" name="Picture 2" descr="H:\2015年修改\图片1.jpg"/>
          <p:cNvPicPr>
            <a:picLocks noChangeAspect="1" noChangeArrowheads="1"/>
          </p:cNvPicPr>
          <p:nvPr/>
        </p:nvPicPr>
        <p:blipFill>
          <a:blip r:embed="rId5" cstate="print"/>
          <a:srcRect l="776"/>
          <a:stretch>
            <a:fillRect/>
          </a:stretch>
        </p:blipFill>
        <p:spPr bwMode="auto">
          <a:xfrm>
            <a:off x="0" y="0"/>
            <a:ext cx="9135137" cy="1212850"/>
          </a:xfrm>
          <a:prstGeom prst="rect">
            <a:avLst/>
          </a:prstGeom>
          <a:noFill/>
        </p:spPr>
      </p:pic>
      <p:sp>
        <p:nvSpPr>
          <p:cNvPr id="24" name="TextBox 23"/>
          <p:cNvSpPr txBox="1"/>
          <p:nvPr/>
        </p:nvSpPr>
        <p:spPr>
          <a:xfrm>
            <a:off x="1285852" y="3678496"/>
            <a:ext cx="6429420" cy="1465016"/>
          </a:xfrm>
          <a:prstGeom prst="rect">
            <a:avLst/>
          </a:prstGeom>
          <a:noFill/>
        </p:spPr>
        <p:txBody>
          <a:bodyPr wrap="square" rtlCol="0">
            <a:spAutoFit/>
          </a:bodyPr>
          <a:lstStyle/>
          <a:p>
            <a:pPr algn="just">
              <a:lnSpc>
                <a:spcPct val="110000"/>
              </a:lnSpc>
              <a:spcAft>
                <a:spcPts val="1200"/>
              </a:spcAft>
              <a:buClr>
                <a:srgbClr val="C00000"/>
              </a:buClr>
            </a:pPr>
            <a:r>
              <a:rPr lang="en-US" altLang="zh-CN" sz="2400" dirty="0" smtClean="0">
                <a:latin typeface="Helvetica" pitchFamily="34" charset="0"/>
              </a:rPr>
              <a:t>The key factors include:</a:t>
            </a:r>
            <a:endParaRPr lang="en-US" altLang="zh-CN" sz="2400" dirty="0" smtClean="0">
              <a:latin typeface="Helvetica" pitchFamily="34" charset="0"/>
            </a:endParaRPr>
          </a:p>
          <a:p>
            <a:pPr algn="just">
              <a:lnSpc>
                <a:spcPct val="110000"/>
              </a:lnSpc>
              <a:spcAft>
                <a:spcPts val="1200"/>
              </a:spcAft>
              <a:buClr>
                <a:srgbClr val="C00000"/>
              </a:buClr>
            </a:pPr>
            <a:r>
              <a:rPr lang="en-US" altLang="zh-CN" sz="2400" dirty="0" smtClean="0">
                <a:latin typeface="Helvetica" pitchFamily="34" charset="0"/>
              </a:rPr>
              <a:t>passion, work, focus, push, ideas, persist, and serve.</a:t>
            </a:r>
            <a:endParaRPr lang="zh-CN" altLang="en-US" sz="2400" dirty="0" smtClean="0">
              <a:latin typeface="Helvetica" pitchFamily="34" charset="0"/>
            </a:endParaRPr>
          </a:p>
        </p:txBody>
      </p:sp>
      <p:pic>
        <p:nvPicPr>
          <p:cNvPr id="33" name="图片 32" descr="8cf659degac597d9a720c&amp;690.jpg"/>
          <p:cNvPicPr>
            <a:picLocks noChangeAspect="1"/>
          </p:cNvPicPr>
          <p:nvPr/>
        </p:nvPicPr>
        <p:blipFill>
          <a:blip r:embed="rId6" cstate="print"/>
          <a:stretch>
            <a:fillRect/>
          </a:stretch>
        </p:blipFill>
        <p:spPr>
          <a:xfrm>
            <a:off x="7597634" y="5143512"/>
            <a:ext cx="1250165" cy="1500198"/>
          </a:xfrm>
          <a:prstGeom prst="ellipse">
            <a:avLst/>
          </a:prstGeom>
          <a:ln>
            <a:noFill/>
          </a:ln>
          <a:effectLst>
            <a:softEdge rad="112500"/>
          </a:effectLst>
        </p:spPr>
      </p:pic>
      <p:pic>
        <p:nvPicPr>
          <p:cNvPr id="13" name="Picture 4">
            <a:hlinkClick r:id="rId7" action="ppaction://hlinksldjump"/>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2" name="Group 35"/>
          <p:cNvGrpSpPr/>
          <p:nvPr/>
        </p:nvGrpSpPr>
        <p:grpSpPr bwMode="auto">
          <a:xfrm rot="20482355">
            <a:off x="428812" y="2609647"/>
            <a:ext cx="5314958" cy="3648244"/>
            <a:chOff x="3391078" y="3574030"/>
            <a:chExt cx="1886646" cy="1842722"/>
          </a:xfrm>
        </p:grpSpPr>
        <p:grpSp>
          <p:nvGrpSpPr>
            <p:cNvPr id="29" name="Group 21"/>
            <p:cNvGrpSpPr/>
            <p:nvPr/>
          </p:nvGrpSpPr>
          <p:grpSpPr bwMode="auto">
            <a:xfrm rot="-396937">
              <a:off x="3391078" y="3574030"/>
              <a:ext cx="1886646" cy="1735430"/>
              <a:chOff x="761955" y="631288"/>
              <a:chExt cx="1886646" cy="1735430"/>
            </a:xfrm>
          </p:grpSpPr>
          <p:sp>
            <p:nvSpPr>
              <p:cNvPr id="31" name="Freeform 6"/>
              <p:cNvSpPr/>
              <p:nvPr/>
            </p:nvSpPr>
            <p:spPr bwMode="auto">
              <a:xfrm rot="346487">
                <a:off x="784620" y="672332"/>
                <a:ext cx="1863981"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b="0" kern="0">
                    <a:solidFill>
                      <a:sysClr val="windowText" lastClr="000000"/>
                    </a:solidFill>
                    <a:latin typeface="Arial" panose="020B0604020202020204" pitchFamily="34" charset="0"/>
                    <a:ea typeface="PMingLiU" panose="02020500000000000000" pitchFamily="18" charset="-120"/>
                    <a:cs typeface="+mn-cs"/>
                  </a:rPr>
                  <a:t>  </a:t>
                </a:r>
                <a:endParaRPr kumimoji="1" lang="en-US" altLang="zh-CN" sz="1800" b="0" kern="0">
                  <a:solidFill>
                    <a:sysClr val="windowText" lastClr="000000"/>
                  </a:solidFill>
                  <a:latin typeface="Arial" panose="020B0604020202020204" pitchFamily="34" charset="0"/>
                  <a:ea typeface="PMingLiU" panose="02020500000000000000" pitchFamily="18" charset="-120"/>
                  <a:cs typeface="+mn-cs"/>
                </a:endParaRPr>
              </a:p>
            </p:txBody>
          </p:sp>
          <p:sp>
            <p:nvSpPr>
              <p:cNvPr id="32" name="Freeform 6"/>
              <p:cNvSpPr/>
              <p:nvPr/>
            </p:nvSpPr>
            <p:spPr bwMode="auto">
              <a:xfrm rot="485220">
                <a:off x="761955" y="631288"/>
                <a:ext cx="1847252" cy="171975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b="0" kern="0">
                  <a:solidFill>
                    <a:srgbClr val="99CC00"/>
                  </a:solidFill>
                  <a:latin typeface="Arial" panose="020B0604020202020204" pitchFamily="34" charset="0"/>
                  <a:ea typeface="楷体_GB2312" panose="02010609030101010101" pitchFamily="49" charset="-122"/>
                  <a:cs typeface="+mn-cs"/>
                </a:endParaRPr>
              </a:p>
            </p:txBody>
          </p:sp>
        </p:grpSp>
        <p:sp>
          <p:nvSpPr>
            <p:cNvPr id="30" name="TextBox 28"/>
            <p:cNvSpPr txBox="1">
              <a:spLocks noChangeArrowheads="1"/>
            </p:cNvSpPr>
            <p:nvPr/>
          </p:nvSpPr>
          <p:spPr bwMode="auto">
            <a:xfrm rot="21540000">
              <a:off x="3406480" y="3697782"/>
              <a:ext cx="1800595" cy="1718970"/>
            </a:xfrm>
            <a:prstGeom prst="rect">
              <a:avLst/>
            </a:prstGeom>
            <a:noFill/>
            <a:ln w="9525">
              <a:noFill/>
              <a:miter lim="800000"/>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lgn="just">
                <a:lnSpc>
                  <a:spcPct val="130000"/>
                </a:lnSpc>
                <a:defRPr/>
              </a:pPr>
              <a:r>
                <a:rPr kumimoji="1" lang="en-US" altLang="zh-CN" sz="2400" b="0" dirty="0" smtClean="0">
                  <a:solidFill>
                    <a:srgbClr val="8E0000"/>
                  </a:solidFill>
                  <a:latin typeface="Helvetica"/>
                  <a:ea typeface="楷体" panose="02010609060101010101" charset="-122"/>
                  <a:cs typeface="华文新魏" panose="02010800040101010101" charset="-122"/>
                </a:rPr>
                <a:t>b. He kept his goals close to his heart and remained wrapped up in his own world, completely absorbed in preparing for his future, preparing to live his dream as a renowned DJ. </a:t>
              </a:r>
              <a:endParaRPr kumimoji="1" lang="en-US" altLang="zh-CN" sz="2400" b="0" dirty="0" smtClean="0">
                <a:solidFill>
                  <a:srgbClr val="8E0000"/>
                </a:solidFill>
                <a:latin typeface="Helvetica"/>
                <a:ea typeface="楷体" panose="02010609060101010101" charset="-122"/>
                <a:cs typeface="华文新魏" panose="02010800040101010101" charset="-122"/>
              </a:endParaRPr>
            </a:p>
            <a:p>
              <a:pPr marL="354330" indent="-354330" algn="just">
                <a:lnSpc>
                  <a:spcPct val="130000"/>
                </a:lnSpc>
                <a:defRPr/>
              </a:pPr>
              <a:r>
                <a:rPr kumimoji="1" lang="en-US" altLang="zh-CN" sz="2400" b="0" dirty="0" smtClean="0">
                  <a:solidFill>
                    <a:srgbClr val="8E0000"/>
                  </a:solidFill>
                  <a:latin typeface="Helvetica"/>
                  <a:ea typeface="楷体" panose="02010609060101010101" charset="-122"/>
                  <a:cs typeface="华文新魏" panose="02010800040101010101" charset="-122"/>
                </a:rPr>
                <a:t> </a:t>
              </a:r>
              <a:endParaRPr kumimoji="1" lang="en-US" altLang="zh-CN" sz="2400" b="0" dirty="0">
                <a:solidFill>
                  <a:srgbClr val="8E0000"/>
                </a:solidFill>
                <a:latin typeface="Helvetica"/>
                <a:ea typeface="楷体" panose="02010609060101010101" charset="-122"/>
                <a:cs typeface="华文新魏" panose="02010800040101010101" charset="-122"/>
              </a:endParaRPr>
            </a:p>
          </p:txBody>
        </p:sp>
      </p:grpSp>
      <p:grpSp>
        <p:nvGrpSpPr>
          <p:cNvPr id="33" name="Group 35"/>
          <p:cNvGrpSpPr/>
          <p:nvPr/>
        </p:nvGrpSpPr>
        <p:grpSpPr bwMode="auto">
          <a:xfrm rot="872659">
            <a:off x="5035906" y="1511731"/>
            <a:ext cx="3906814" cy="2961466"/>
            <a:chOff x="3393761" y="3571678"/>
            <a:chExt cx="1757450" cy="1640128"/>
          </a:xfrm>
        </p:grpSpPr>
        <p:grpSp>
          <p:nvGrpSpPr>
            <p:cNvPr id="34" name="Group 21"/>
            <p:cNvGrpSpPr/>
            <p:nvPr/>
          </p:nvGrpSpPr>
          <p:grpSpPr bwMode="auto">
            <a:xfrm rot="-396937">
              <a:off x="3393761" y="3571678"/>
              <a:ext cx="1757450" cy="1435267"/>
              <a:chOff x="782611" y="622817"/>
              <a:chExt cx="1757450" cy="1435267"/>
            </a:xfrm>
          </p:grpSpPr>
          <p:sp>
            <p:nvSpPr>
              <p:cNvPr id="36" name="Freeform 6"/>
              <p:cNvSpPr/>
              <p:nvPr/>
            </p:nvSpPr>
            <p:spPr bwMode="auto">
              <a:xfrm rot="346487">
                <a:off x="799761" y="664242"/>
                <a:ext cx="1740300" cy="13938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ln>
              <a:effectLst>
                <a:glow rad="139700">
                  <a:schemeClr val="accent4">
                    <a:satMod val="175000"/>
                    <a:alpha val="40000"/>
                  </a:schemeClr>
                </a:glow>
              </a:effectLst>
            </p:spPr>
            <p:txBody>
              <a:bodyPr/>
              <a:lstStyle/>
              <a:p>
                <a:pPr>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7" name="Freeform 6"/>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a:defRPr/>
                </a:pPr>
                <a:endParaRPr lang="zh-CN" altLang="en-US" kern="0">
                  <a:solidFill>
                    <a:srgbClr val="99CC00"/>
                  </a:solidFill>
                  <a:latin typeface="Arial" panose="020B0604020202020204" pitchFamily="34" charset="0"/>
                  <a:ea typeface="楷体_GB2312" panose="02010609030101010101" pitchFamily="49" charset="-122"/>
                </a:endParaRPr>
              </a:p>
            </p:txBody>
          </p:sp>
        </p:grpSp>
        <p:sp>
          <p:nvSpPr>
            <p:cNvPr id="35" name="TextBox 28"/>
            <p:cNvSpPr txBox="1">
              <a:spLocks noChangeArrowheads="1"/>
            </p:cNvSpPr>
            <p:nvPr/>
          </p:nvSpPr>
          <p:spPr bwMode="auto">
            <a:xfrm rot="21473322">
              <a:off x="3450850" y="3687950"/>
              <a:ext cx="1642407" cy="1523856"/>
            </a:xfrm>
            <a:prstGeom prst="rect">
              <a:avLst/>
            </a:prstGeom>
            <a:noFill/>
            <a:ln w="9525">
              <a:noFill/>
              <a:miter lim="800000"/>
            </a:ln>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algn="just">
                <a:lnSpc>
                  <a:spcPct val="120000"/>
                </a:lnSpc>
                <a:defRPr/>
              </a:pP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他心中一直铭记自己的目 标，继续沉浸在自己的世界里，全身心投入到对未来的准备中，去实现他成为著名</a:t>
              </a:r>
              <a:r>
                <a:rPr kumimoji="1" lang="en-US" altLang="zh-CN" sz="2400" b="0" dirty="0" smtClean="0">
                  <a:latin typeface="华文行楷" panose="02010800040101010101" pitchFamily="2" charset="-122"/>
                  <a:ea typeface="华文行楷" panose="02010800040101010101" pitchFamily="2" charset="-122"/>
                  <a:cs typeface="华文新魏" panose="02010800040101010101" charset="-122"/>
                </a:rPr>
                <a:t>DJ</a:t>
              </a: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的梦想。</a:t>
              </a:r>
              <a:endPar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endParaRPr>
            </a:p>
            <a:p>
              <a:pPr algn="just">
                <a:lnSpc>
                  <a:spcPct val="120000"/>
                </a:lnSpc>
                <a:defRPr/>
              </a:pP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 </a:t>
              </a:r>
              <a:endPar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endParaRPr>
            </a:p>
          </p:txBody>
        </p:sp>
      </p:grpSp>
      <p:grpSp>
        <p:nvGrpSpPr>
          <p:cNvPr id="14" name="组合 13"/>
          <p:cNvGrpSpPr/>
          <p:nvPr/>
        </p:nvGrpSpPr>
        <p:grpSpPr>
          <a:xfrm>
            <a:off x="-14288" y="44227"/>
            <a:ext cx="7982940" cy="1152525"/>
            <a:chOff x="-14288" y="-27384"/>
            <a:chExt cx="7982940" cy="1152525"/>
          </a:xfrm>
        </p:grpSpPr>
        <p:pic>
          <p:nvPicPr>
            <p:cNvPr id="15"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矩形 16"/>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strVal val="#ppt_w*0.70"/>
                                          </p:val>
                                        </p:tav>
                                        <p:tav tm="100000">
                                          <p:val>
                                            <p:strVal val="#ppt_w"/>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4" name="Group 35"/>
          <p:cNvGrpSpPr/>
          <p:nvPr/>
        </p:nvGrpSpPr>
        <p:grpSpPr bwMode="auto">
          <a:xfrm rot="872659">
            <a:off x="5093897" y="1518667"/>
            <a:ext cx="3916871" cy="2378480"/>
            <a:chOff x="3386795" y="3571819"/>
            <a:chExt cx="1761974" cy="1439635"/>
          </a:xfrm>
        </p:grpSpPr>
        <p:grpSp>
          <p:nvGrpSpPr>
            <p:cNvPr id="6" name="Group 21"/>
            <p:cNvGrpSpPr/>
            <p:nvPr/>
          </p:nvGrpSpPr>
          <p:grpSpPr bwMode="auto">
            <a:xfrm rot="-396937">
              <a:off x="3386795" y="3571819"/>
              <a:ext cx="1761974" cy="1314597"/>
              <a:chOff x="782611" y="622817"/>
              <a:chExt cx="1761974" cy="1314597"/>
            </a:xfrm>
          </p:grpSpPr>
          <p:sp>
            <p:nvSpPr>
              <p:cNvPr id="26" name="Freeform 6"/>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ln>
              <a:effectLst>
                <a:glow rad="139700">
                  <a:schemeClr val="accent4">
                    <a:satMod val="175000"/>
                    <a:alpha val="40000"/>
                  </a:schemeClr>
                </a:glow>
              </a:effectLst>
            </p:spPr>
            <p:txBody>
              <a:bodyPr/>
              <a:lstStyle/>
              <a:p>
                <a:pPr>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27" name="Freeform 6"/>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a:effectLst>
                <a:glow rad="101600">
                  <a:schemeClr val="accent2">
                    <a:satMod val="175000"/>
                    <a:alpha val="40000"/>
                  </a:schemeClr>
                </a:glow>
              </a:effectLst>
            </p:spPr>
            <p:txBody>
              <a:bodyPr/>
              <a:lstStyle/>
              <a:p>
                <a:pPr>
                  <a:defRPr/>
                </a:pPr>
                <a:endParaRPr lang="zh-CN" altLang="en-US" kern="0">
                  <a:solidFill>
                    <a:srgbClr val="99CC00"/>
                  </a:solidFill>
                  <a:latin typeface="Arial" panose="020B0604020202020204" pitchFamily="34" charset="0"/>
                  <a:ea typeface="楷体_GB2312" panose="02010609030101010101" pitchFamily="49" charset="-122"/>
                </a:endParaRPr>
              </a:p>
            </p:txBody>
          </p:sp>
        </p:grpSp>
        <p:sp>
          <p:nvSpPr>
            <p:cNvPr id="25" name="TextBox 28"/>
            <p:cNvSpPr txBox="1">
              <a:spLocks noChangeArrowheads="1"/>
            </p:cNvSpPr>
            <p:nvPr/>
          </p:nvSpPr>
          <p:spPr bwMode="auto">
            <a:xfrm rot="21432943">
              <a:off x="3479161" y="3720468"/>
              <a:ext cx="1640685" cy="1290986"/>
            </a:xfrm>
            <a:prstGeom prst="rect">
              <a:avLst/>
            </a:prstGeom>
            <a:noFill/>
            <a:ln w="9525">
              <a:noFill/>
              <a:miter lim="800000"/>
            </a:ln>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algn="just">
                <a:lnSpc>
                  <a:spcPct val="85000"/>
                </a:lnSpc>
                <a:defRPr/>
              </a:pPr>
              <a:r>
                <a:rPr kumimoji="1" lang="zh-CN" altLang="en-US" sz="2600" b="0" dirty="0" smtClean="0">
                  <a:latin typeface="华文行楷" panose="02010800040101010101" pitchFamily="2" charset="-122"/>
                  <a:ea typeface="华文行楷" panose="02010800040101010101" pitchFamily="2" charset="-122"/>
                  <a:cs typeface="华文新魏" panose="02010800040101010101" charset="-122"/>
                </a:rPr>
                <a:t>尽管人人都打击他， 但她却十分信任他，告诉他不管别人怎么说，都要追求自己的目标，坚持自己的梦想。</a:t>
              </a:r>
              <a:endParaRPr kumimoji="1" lang="zh-CN" altLang="en-US" sz="2600" b="0" dirty="0" smtClean="0">
                <a:latin typeface="华文行楷" panose="02010800040101010101" pitchFamily="2" charset="-122"/>
                <a:ea typeface="华文行楷" panose="02010800040101010101" pitchFamily="2" charset="-122"/>
                <a:cs typeface="华文新魏" panose="02010800040101010101" charset="-122"/>
              </a:endParaRPr>
            </a:p>
            <a:p>
              <a:pPr algn="just">
                <a:lnSpc>
                  <a:spcPct val="85000"/>
                </a:lnSpc>
                <a:defRPr/>
              </a:pPr>
              <a:endParaRPr kumimoji="1" lang="zh-CN" altLang="en-US" sz="2600" b="0" dirty="0">
                <a:latin typeface="华文行楷" panose="02010800040101010101" pitchFamily="2" charset="-122"/>
                <a:ea typeface="华文行楷" panose="02010800040101010101" pitchFamily="2" charset="-122"/>
                <a:cs typeface="华文新魏" panose="02010800040101010101" charset="-122"/>
              </a:endParaRPr>
            </a:p>
          </p:txBody>
        </p:sp>
      </p:grpSp>
      <p:grpSp>
        <p:nvGrpSpPr>
          <p:cNvPr id="22" name="Group 35"/>
          <p:cNvGrpSpPr/>
          <p:nvPr/>
        </p:nvGrpSpPr>
        <p:grpSpPr bwMode="auto">
          <a:xfrm rot="20482355">
            <a:off x="384966" y="2668464"/>
            <a:ext cx="4983367" cy="3436647"/>
            <a:chOff x="3384738" y="3571159"/>
            <a:chExt cx="1768941" cy="1735845"/>
          </a:xfrm>
        </p:grpSpPr>
        <p:grpSp>
          <p:nvGrpSpPr>
            <p:cNvPr id="29" name="Group 21"/>
            <p:cNvGrpSpPr/>
            <p:nvPr/>
          </p:nvGrpSpPr>
          <p:grpSpPr bwMode="auto">
            <a:xfrm rot="-396937">
              <a:off x="3403754" y="3571159"/>
              <a:ext cx="1749925" cy="1735845"/>
              <a:chOff x="775309" y="622019"/>
              <a:chExt cx="1749925" cy="1735845"/>
            </a:xfrm>
          </p:grpSpPr>
          <p:sp>
            <p:nvSpPr>
              <p:cNvPr id="31" name="Freeform 6"/>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b="0" kern="0">
                    <a:solidFill>
                      <a:sysClr val="windowText" lastClr="000000"/>
                    </a:solidFill>
                    <a:latin typeface="Arial" panose="020B0604020202020204" pitchFamily="34" charset="0"/>
                    <a:ea typeface="PMingLiU" panose="02020500000000000000" pitchFamily="18" charset="-120"/>
                    <a:cs typeface="+mn-cs"/>
                  </a:rPr>
                  <a:t>  </a:t>
                </a:r>
                <a:endParaRPr kumimoji="1" lang="en-US" altLang="zh-CN" sz="1800" b="0" kern="0">
                  <a:solidFill>
                    <a:sysClr val="windowText" lastClr="000000"/>
                  </a:solidFill>
                  <a:latin typeface="Arial" panose="020B0604020202020204" pitchFamily="34" charset="0"/>
                  <a:ea typeface="PMingLiU" panose="02020500000000000000" pitchFamily="18" charset="-120"/>
                  <a:cs typeface="+mn-cs"/>
                </a:endParaRPr>
              </a:p>
            </p:txBody>
          </p:sp>
          <p:sp>
            <p:nvSpPr>
              <p:cNvPr id="32" name="Freeform 6"/>
              <p:cNvSpPr/>
              <p:nvPr/>
            </p:nvSpPr>
            <p:spPr bwMode="auto">
              <a:xfrm rot="485220">
                <a:off x="775309" y="622019"/>
                <a:ext cx="1741738" cy="146023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b="0" kern="0">
                  <a:solidFill>
                    <a:srgbClr val="99CC00"/>
                  </a:solidFill>
                  <a:latin typeface="Arial" panose="020B0604020202020204" pitchFamily="34" charset="0"/>
                  <a:ea typeface="楷体_GB2312" panose="02010609030101010101" pitchFamily="49" charset="-122"/>
                  <a:cs typeface="+mn-cs"/>
                </a:endParaRPr>
              </a:p>
            </p:txBody>
          </p:sp>
        </p:grpSp>
        <p:sp>
          <p:nvSpPr>
            <p:cNvPr id="30" name="TextBox 28"/>
            <p:cNvSpPr txBox="1">
              <a:spLocks noChangeArrowheads="1"/>
            </p:cNvSpPr>
            <p:nvPr/>
          </p:nvSpPr>
          <p:spPr bwMode="auto">
            <a:xfrm rot="21540000">
              <a:off x="3384738" y="3713122"/>
              <a:ext cx="1696766" cy="1212568"/>
            </a:xfrm>
            <a:prstGeom prst="rect">
              <a:avLst/>
            </a:prstGeom>
            <a:noFill/>
            <a:ln w="9525">
              <a:noFill/>
              <a:miter lim="800000"/>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263525" indent="-263525">
                <a:defRPr/>
              </a:pPr>
              <a:r>
                <a:rPr kumimoji="1" lang="en-US" altLang="zh-CN" sz="2500" b="0" dirty="0" smtClean="0">
                  <a:solidFill>
                    <a:srgbClr val="8E0000"/>
                  </a:solidFill>
                  <a:latin typeface="Helvetica"/>
                  <a:ea typeface="楷体" panose="02010609060101010101" charset="-122"/>
                  <a:cs typeface="华文新魏" panose="02010800040101010101" charset="-122"/>
                </a:rPr>
                <a:t>c. Despite everyone’s discouragement, she believed in him and had taught him to pursue his goals and persist in his dreams no matter what others said. </a:t>
              </a:r>
              <a:endParaRPr kumimoji="1" lang="en-US" altLang="zh-CN" sz="2500" b="0" dirty="0" smtClean="0">
                <a:solidFill>
                  <a:srgbClr val="8E0000"/>
                </a:solidFill>
                <a:latin typeface="Helvetica"/>
                <a:ea typeface="楷体" panose="02010609060101010101" charset="-122"/>
                <a:cs typeface="华文新魏" panose="02010800040101010101" charset="-122"/>
              </a:endParaRPr>
            </a:p>
          </p:txBody>
        </p:sp>
      </p:grpSp>
      <p:grpSp>
        <p:nvGrpSpPr>
          <p:cNvPr id="14" name="组合 13"/>
          <p:cNvGrpSpPr/>
          <p:nvPr/>
        </p:nvGrpSpPr>
        <p:grpSpPr>
          <a:xfrm>
            <a:off x="-14288" y="44227"/>
            <a:ext cx="7982940" cy="1152525"/>
            <a:chOff x="-14288" y="-27384"/>
            <a:chExt cx="7982940" cy="1152525"/>
          </a:xfrm>
        </p:grpSpPr>
        <p:pic>
          <p:nvPicPr>
            <p:cNvPr id="15" name="Picture 2"/>
            <p:cNvPicPr>
              <a:picLocks noChangeAspect="1" noChangeArrowheads="1"/>
            </p:cNvPicPr>
            <p:nvPr/>
          </p:nvPicPr>
          <p:blipFill>
            <a:blip r:embed="rId3"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4"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矩形 16"/>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21" name="Picture 4">
            <a:hlinkClick r:id="rId2" action="ppaction://hlinksldjump"/>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35"/>
          <p:cNvGrpSpPr/>
          <p:nvPr/>
        </p:nvGrpSpPr>
        <p:grpSpPr bwMode="auto">
          <a:xfrm rot="20482355">
            <a:off x="481774" y="2642319"/>
            <a:ext cx="4909515" cy="3435213"/>
            <a:chOff x="3410971" y="3571466"/>
            <a:chExt cx="1742726" cy="1735121"/>
          </a:xfrm>
        </p:grpSpPr>
        <p:grpSp>
          <p:nvGrpSpPr>
            <p:cNvPr id="29" name="Group 21"/>
            <p:cNvGrpSpPr/>
            <p:nvPr/>
          </p:nvGrpSpPr>
          <p:grpSpPr bwMode="auto">
            <a:xfrm rot="-396937">
              <a:off x="3410971" y="3571466"/>
              <a:ext cx="1742726" cy="1735121"/>
              <a:chOff x="782508" y="622743"/>
              <a:chExt cx="1742726" cy="1735121"/>
            </a:xfrm>
          </p:grpSpPr>
          <p:sp>
            <p:nvSpPr>
              <p:cNvPr id="31" name="Freeform 6"/>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b="0" kern="0">
                    <a:solidFill>
                      <a:sysClr val="windowText" lastClr="000000"/>
                    </a:solidFill>
                    <a:latin typeface="Arial" panose="020B0604020202020204" pitchFamily="34" charset="0"/>
                    <a:ea typeface="PMingLiU" panose="02020500000000000000" pitchFamily="18" charset="-120"/>
                    <a:cs typeface="+mn-cs"/>
                  </a:rPr>
                  <a:t>  </a:t>
                </a:r>
                <a:endParaRPr kumimoji="1" lang="en-US" altLang="zh-CN" sz="1800" b="0" kern="0">
                  <a:solidFill>
                    <a:sysClr val="windowText" lastClr="000000"/>
                  </a:solidFill>
                  <a:latin typeface="Arial" panose="020B0604020202020204" pitchFamily="34" charset="0"/>
                  <a:ea typeface="PMingLiU" panose="02020500000000000000" pitchFamily="18" charset="-120"/>
                  <a:cs typeface="+mn-cs"/>
                </a:endParaRPr>
              </a:p>
            </p:txBody>
          </p:sp>
          <p:sp>
            <p:nvSpPr>
              <p:cNvPr id="32" name="Freeform 6"/>
              <p:cNvSpPr/>
              <p:nvPr/>
            </p:nvSpPr>
            <p:spPr bwMode="auto">
              <a:xfrm rot="485220">
                <a:off x="782508" y="622743"/>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ln>
            </p:spPr>
            <p:txBody>
              <a:bodyPr/>
              <a:lstStyle/>
              <a:p>
                <a:pPr fontAlgn="auto">
                  <a:spcBef>
                    <a:spcPts val="0"/>
                  </a:spcBef>
                  <a:spcAft>
                    <a:spcPts val="0"/>
                  </a:spcAft>
                  <a:defRPr/>
                </a:pPr>
                <a:endParaRPr lang="zh-CN" altLang="en-US" sz="1800" b="0" kern="0">
                  <a:solidFill>
                    <a:srgbClr val="99CC00"/>
                  </a:solidFill>
                  <a:latin typeface="Arial" panose="020B0604020202020204" pitchFamily="34" charset="0"/>
                  <a:ea typeface="楷体_GB2312" panose="02010609030101010101" pitchFamily="49" charset="-122"/>
                  <a:cs typeface="+mn-cs"/>
                </a:endParaRPr>
              </a:p>
            </p:txBody>
          </p:sp>
        </p:grpSp>
        <p:sp>
          <p:nvSpPr>
            <p:cNvPr id="30" name="TextBox 28"/>
            <p:cNvSpPr txBox="1">
              <a:spLocks noChangeArrowheads="1"/>
            </p:cNvSpPr>
            <p:nvPr/>
          </p:nvSpPr>
          <p:spPr bwMode="auto">
            <a:xfrm rot="21540000">
              <a:off x="3457127" y="3860714"/>
              <a:ext cx="1640656" cy="792833"/>
            </a:xfrm>
            <a:prstGeom prst="rect">
              <a:avLst/>
            </a:prstGeom>
            <a:noFill/>
            <a:ln w="9525">
              <a:noFill/>
              <a:miter lim="800000"/>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lgn="just">
                <a:defRPr/>
              </a:pPr>
              <a:r>
                <a:rPr kumimoji="1" lang="en-US" altLang="zh-CN" sz="2400" b="0" dirty="0" smtClean="0">
                  <a:solidFill>
                    <a:srgbClr val="8E0000"/>
                  </a:solidFill>
                  <a:latin typeface="Helvetica"/>
                  <a:ea typeface="楷体" panose="02010609060101010101" charset="-122"/>
                  <a:cs typeface="华文新魏" panose="02010800040101010101" charset="-122"/>
                </a:rPr>
                <a:t>d. There were none before me and there will be none after me. Therefore, that makes me the one and only. </a:t>
              </a:r>
              <a:endParaRPr kumimoji="1" lang="en-US" altLang="zh-CN" sz="2400" b="0" dirty="0">
                <a:solidFill>
                  <a:srgbClr val="8E0000"/>
                </a:solidFill>
                <a:latin typeface="Helvetica"/>
                <a:ea typeface="楷体" panose="02010609060101010101" charset="-122"/>
                <a:cs typeface="华文新魏" panose="02010800040101010101" charset="-122"/>
              </a:endParaRPr>
            </a:p>
          </p:txBody>
        </p:sp>
      </p:grpSp>
      <p:grpSp>
        <p:nvGrpSpPr>
          <p:cNvPr id="33" name="Group 35"/>
          <p:cNvGrpSpPr/>
          <p:nvPr/>
        </p:nvGrpSpPr>
        <p:grpSpPr bwMode="auto">
          <a:xfrm rot="872659">
            <a:off x="5058626" y="1513063"/>
            <a:ext cx="3934000" cy="2171902"/>
            <a:chOff x="3359012" y="3574594"/>
            <a:chExt cx="1769680" cy="1314597"/>
          </a:xfrm>
        </p:grpSpPr>
        <p:grpSp>
          <p:nvGrpSpPr>
            <p:cNvPr id="34" name="Group 21"/>
            <p:cNvGrpSpPr/>
            <p:nvPr/>
          </p:nvGrpSpPr>
          <p:grpSpPr bwMode="auto">
            <a:xfrm rot="-396937">
              <a:off x="3359012" y="3574594"/>
              <a:ext cx="1769680" cy="1314597"/>
              <a:chOff x="754669" y="622817"/>
              <a:chExt cx="1769680" cy="1314597"/>
            </a:xfrm>
          </p:grpSpPr>
          <p:sp>
            <p:nvSpPr>
              <p:cNvPr id="36" name="Freeform 6"/>
              <p:cNvSpPr/>
              <p:nvPr/>
            </p:nvSpPr>
            <p:spPr bwMode="auto">
              <a:xfrm rot="346487">
                <a:off x="754669" y="838850"/>
                <a:ext cx="1740301" cy="92150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ln>
              <a:effectLst>
                <a:glow rad="101600">
                  <a:schemeClr val="accent3">
                    <a:satMod val="175000"/>
                    <a:alpha val="40000"/>
                  </a:schemeClr>
                </a:glow>
              </a:effectLst>
            </p:spPr>
            <p:txBody>
              <a:bodyPr/>
              <a:lstStyle/>
              <a:p>
                <a:pPr>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7" name="Freeform 6"/>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a:defRPr/>
                </a:pPr>
                <a:endParaRPr lang="zh-CN" altLang="en-US" kern="0">
                  <a:solidFill>
                    <a:srgbClr val="99CC00"/>
                  </a:solidFill>
                  <a:latin typeface="Arial" panose="020B0604020202020204" pitchFamily="34" charset="0"/>
                  <a:ea typeface="楷体_GB2312" panose="02010609030101010101" pitchFamily="49" charset="-122"/>
                </a:endParaRPr>
              </a:p>
            </p:txBody>
          </p:sp>
        </p:grpSp>
        <p:sp>
          <p:nvSpPr>
            <p:cNvPr id="35" name="TextBox 28"/>
            <p:cNvSpPr txBox="1">
              <a:spLocks noChangeArrowheads="1"/>
            </p:cNvSpPr>
            <p:nvPr/>
          </p:nvSpPr>
          <p:spPr bwMode="auto">
            <a:xfrm rot="21439116">
              <a:off x="3437651" y="4044684"/>
              <a:ext cx="1640890" cy="435917"/>
            </a:xfrm>
            <a:prstGeom prst="rect">
              <a:avLst/>
            </a:prstGeom>
            <a:noFill/>
            <a:ln w="9525">
              <a:noFill/>
              <a:miter lim="800000"/>
            </a:ln>
          </p:spPr>
          <p:txBody>
            <a:bodyPr wrap="square">
              <a:spAutoFit/>
            </a:bodyPr>
            <a:lstStyle>
              <a:lvl1pPr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algn="just">
                <a:lnSpc>
                  <a:spcPct val="85000"/>
                </a:lnSpc>
                <a:defRPr/>
              </a:pP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空前绝后的莱斯</a:t>
              </a:r>
              <a:r>
                <a:rPr kumimoji="1" lang="en-US" altLang="zh-CN" sz="2400" b="0" dirty="0" smtClean="0">
                  <a:latin typeface="华文行楷" panose="02010800040101010101" pitchFamily="2" charset="-122"/>
                  <a:ea typeface="华文行楷" panose="02010800040101010101" pitchFamily="2" charset="-122"/>
                  <a:cs typeface="华文新魏" panose="02010800040101010101" charset="-122"/>
                </a:rPr>
                <a:t>·</a:t>
              </a: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布朗，独一无二的莱斯</a:t>
              </a:r>
              <a:r>
                <a:rPr kumimoji="1" lang="en-US" altLang="zh-CN" sz="2400" b="0" dirty="0" smtClean="0">
                  <a:latin typeface="华文行楷" panose="02010800040101010101" pitchFamily="2" charset="-122"/>
                  <a:ea typeface="华文行楷" panose="02010800040101010101" pitchFamily="2" charset="-122"/>
                  <a:cs typeface="华文新魏" panose="02010800040101010101" charset="-122"/>
                </a:rPr>
                <a:t>·</a:t>
              </a:r>
              <a:r>
                <a:rPr kumimoji="1" lang="zh-CN" altLang="en-US" sz="2400" b="0" dirty="0" smtClean="0">
                  <a:latin typeface="华文行楷" panose="02010800040101010101" pitchFamily="2" charset="-122"/>
                  <a:ea typeface="华文行楷" panose="02010800040101010101" pitchFamily="2" charset="-122"/>
                  <a:cs typeface="华文新魏" panose="02010800040101010101" charset="-122"/>
                </a:rPr>
                <a:t>布朗。</a:t>
              </a:r>
              <a:endParaRPr kumimoji="1" lang="zh-CN" altLang="en-US" sz="2400" b="0" dirty="0">
                <a:latin typeface="华文行楷" panose="02010800040101010101" pitchFamily="2" charset="-122"/>
                <a:ea typeface="华文行楷" panose="02010800040101010101" pitchFamily="2" charset="-122"/>
                <a:cs typeface="华文新魏" panose="02010800040101010101" charset="-122"/>
              </a:endParaRPr>
            </a:p>
          </p:txBody>
        </p:sp>
      </p:grpSp>
      <p:grpSp>
        <p:nvGrpSpPr>
          <p:cNvPr id="14" name="组合 13"/>
          <p:cNvGrpSpPr/>
          <p:nvPr/>
        </p:nvGrpSpPr>
        <p:grpSpPr>
          <a:xfrm>
            <a:off x="-14288" y="44227"/>
            <a:ext cx="7982940" cy="1152525"/>
            <a:chOff x="-14288" y="-27384"/>
            <a:chExt cx="7982940" cy="1152525"/>
          </a:xfrm>
        </p:grpSpPr>
        <p:pic>
          <p:nvPicPr>
            <p:cNvPr id="15" name="Picture 2"/>
            <p:cNvPicPr>
              <a:picLocks noChangeAspect="1" noChangeArrowheads="1"/>
            </p:cNvPicPr>
            <p:nvPr/>
          </p:nvPicPr>
          <p:blipFill>
            <a:blip r:embed="rId5" cstate="print"/>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6" action="ppaction://hlinksldjump"/>
            </p:cNvPr>
            <p:cNvSpPr txBox="1"/>
            <p:nvPr/>
          </p:nvSpPr>
          <p:spPr>
            <a:xfrm>
              <a:off x="192089" y="471091"/>
              <a:ext cx="2507704"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矩形 16"/>
            <p:cNvSpPr/>
            <p:nvPr/>
          </p:nvSpPr>
          <p:spPr>
            <a:xfrm>
              <a:off x="4130742" y="560293"/>
              <a:ext cx="3837910" cy="492443"/>
            </a:xfrm>
            <a:prstGeom prst="rect">
              <a:avLst/>
            </a:prstGeom>
          </p:spPr>
          <p:txBody>
            <a:bodyPr wrap="none">
              <a:spAutoFit/>
            </a:bodyPr>
            <a:lstStyle/>
            <a:p>
              <a:r>
                <a:rPr lang="en-US" altLang="zh-CN" sz="2600" b="1" dirty="0" smtClean="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strVal val="#ppt_w*0.70"/>
                                          </p:val>
                                        </p:tav>
                                        <p:tav tm="100000">
                                          <p:val>
                                            <p:strVal val="#ppt_w"/>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481967" y="1620669"/>
            <a:ext cx="6661783" cy="3916888"/>
            <a:chOff x="481967" y="1620669"/>
            <a:chExt cx="6661783" cy="3916888"/>
          </a:xfrm>
        </p:grpSpPr>
        <p:sp>
          <p:nvSpPr>
            <p:cNvPr id="16" name="Text Box 18"/>
            <p:cNvSpPr txBox="1">
              <a:spLocks noChangeArrowheads="1"/>
            </p:cNvSpPr>
            <p:nvPr/>
          </p:nvSpPr>
          <p:spPr bwMode="auto">
            <a:xfrm>
              <a:off x="481967" y="3204845"/>
              <a:ext cx="666178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r>
                <a:rPr lang="en-US" altLang="zh-CN" sz="2600" b="0" dirty="0" smtClean="0">
                  <a:solidFill>
                    <a:schemeClr val="tx1"/>
                  </a:solidFill>
                  <a:latin typeface="Helvetica" pitchFamily="34" charset="0"/>
                  <a:ea typeface="Cambria Math" panose="02040503050406030204" pitchFamily="-112" charset="0"/>
                  <a:cs typeface="Helvetica Neue Black Condensed"/>
                </a:rPr>
                <a:t>2.</a:t>
              </a:r>
              <a:r>
                <a:rPr lang="en-US" altLang="zh-CN" sz="2600" b="0" dirty="0" smtClean="0">
                  <a:solidFill>
                    <a:srgbClr val="0E9D80"/>
                  </a:solidFill>
                  <a:latin typeface="Helvetica" pitchFamily="34" charset="0"/>
                  <a:ea typeface="Cambria Math" panose="02040503050406030204" pitchFamily="-112" charset="0"/>
                  <a:cs typeface="Helvetica Neue Black Condensed"/>
                </a:rPr>
                <a:t> </a:t>
              </a:r>
              <a:r>
                <a:rPr lang="en-US" altLang="zh-CN" sz="2600" b="0" dirty="0" smtClean="0">
                  <a:solidFill>
                    <a:schemeClr val="tx1"/>
                  </a:solidFill>
                  <a:latin typeface="Helvetica" pitchFamily="34" charset="0"/>
                </a:rPr>
                <a:t>What do you think about the effects of family background upon one’s success?</a:t>
              </a:r>
              <a:endParaRPr lang="en-US" altLang="zh-CN" sz="2600" b="0" dirty="0" smtClean="0">
                <a:solidFill>
                  <a:schemeClr val="tx1"/>
                </a:solidFill>
                <a:latin typeface="Helvetica" pitchFamily="34" charset="0"/>
              </a:endParaRPr>
            </a:p>
          </p:txBody>
        </p:sp>
        <p:sp>
          <p:nvSpPr>
            <p:cNvPr id="15" name="Text Box 18"/>
            <p:cNvSpPr txBox="1">
              <a:spLocks noChangeArrowheads="1"/>
            </p:cNvSpPr>
            <p:nvPr/>
          </p:nvSpPr>
          <p:spPr bwMode="auto">
            <a:xfrm>
              <a:off x="481967" y="1620669"/>
              <a:ext cx="609029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eaLnBrk="1" hangingPunct="1"/>
              <a:r>
                <a:rPr lang="en-US" altLang="zh-CN" sz="2600" b="0" dirty="0" smtClean="0">
                  <a:solidFill>
                    <a:schemeClr val="tx1"/>
                  </a:solidFill>
                  <a:latin typeface="Helvetica" pitchFamily="34" charset="0"/>
                  <a:ea typeface="Cambria Math" panose="02040503050406030204" pitchFamily="-112" charset="0"/>
                  <a:cs typeface="Helvetica Neue Black Condensed"/>
                </a:rPr>
                <a:t>1.</a:t>
              </a:r>
              <a:r>
                <a:rPr lang="en-US" altLang="zh-CN" sz="2600" b="0" dirty="0" smtClean="0">
                  <a:solidFill>
                    <a:srgbClr val="0E9D80"/>
                  </a:solidFill>
                  <a:latin typeface="Helvetica" pitchFamily="34" charset="0"/>
                  <a:ea typeface="Cambria Math" panose="02040503050406030204" pitchFamily="-112" charset="0"/>
                  <a:cs typeface="Helvetica Neue Black Condensed"/>
                </a:rPr>
                <a:t> </a:t>
              </a:r>
              <a:r>
                <a:rPr lang="en-US" altLang="zh-CN" sz="2600" b="0" dirty="0" smtClean="0">
                  <a:solidFill>
                    <a:schemeClr val="tx1"/>
                  </a:solidFill>
                  <a:latin typeface="Helvetica" pitchFamily="34" charset="0"/>
                </a:rPr>
                <a:t>What does the story of Les Brown suggest for young people nowadays? </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481967" y="4645005"/>
              <a:ext cx="637603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r>
                <a:rPr lang="en-US" altLang="zh-CN" sz="2600" b="0" dirty="0" smtClean="0">
                  <a:solidFill>
                    <a:schemeClr val="tx1"/>
                  </a:solidFill>
                  <a:latin typeface="Helvetica" pitchFamily="34" charset="0"/>
                  <a:ea typeface="Cambria Math" panose="02040503050406030204" pitchFamily="-112" charset="0"/>
                  <a:cs typeface="Helvetica Neue Black Condensed"/>
                </a:rPr>
                <a:t>3.</a:t>
              </a:r>
              <a:r>
                <a:rPr lang="en-US" altLang="zh-CN" sz="2600" b="0" dirty="0" smtClean="0">
                  <a:solidFill>
                    <a:srgbClr val="0E9D80"/>
                  </a:solidFill>
                  <a:latin typeface="Helvetica" pitchFamily="34" charset="0"/>
                  <a:ea typeface="Cambria Math" panose="02040503050406030204" pitchFamily="-112" charset="0"/>
                  <a:cs typeface="Helvetica Neue Black Condensed"/>
                </a:rPr>
                <a:t> </a:t>
              </a:r>
              <a:r>
                <a:rPr lang="en-US" altLang="zh-CN" sz="2600" b="0" dirty="0" smtClean="0">
                  <a:solidFill>
                    <a:schemeClr val="tx1"/>
                  </a:solidFill>
                  <a:latin typeface="Helvetica" pitchFamily="34" charset="0"/>
                </a:rPr>
                <a:t>What should we do when we are far from our dreams?</a:t>
              </a:r>
              <a:endParaRPr lang="en-US" altLang="zh-CN" sz="2600" b="0" dirty="0" smtClean="0">
                <a:solidFill>
                  <a:schemeClr val="tx1"/>
                </a:solidFill>
                <a:latin typeface="Helvetica" pitchFamily="34" charset="0"/>
              </a:endParaRPr>
            </a:p>
          </p:txBody>
        </p:sp>
      </p:grpSp>
      <p:grpSp>
        <p:nvGrpSpPr>
          <p:cNvPr id="23" name="组合 22"/>
          <p:cNvGrpSpPr/>
          <p:nvPr/>
        </p:nvGrpSpPr>
        <p:grpSpPr>
          <a:xfrm>
            <a:off x="7218861" y="1857364"/>
            <a:ext cx="1067915" cy="1008112"/>
            <a:chOff x="6858016" y="2077993"/>
            <a:chExt cx="1067915" cy="1008112"/>
          </a:xfrm>
        </p:grpSpPr>
        <p:pic>
          <p:nvPicPr>
            <p:cNvPr id="26" name="Picture 3">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16" y="2077993"/>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a:hlinkClick r:id="rId1" action="ppaction://hlinksldjump"/>
            </p:cNvPr>
            <p:cNvSpPr txBox="1"/>
            <p:nvPr/>
          </p:nvSpPr>
          <p:spPr>
            <a:xfrm>
              <a:off x="7096293" y="2446164"/>
              <a:ext cx="784586"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32" name="组合 31"/>
          <p:cNvGrpSpPr/>
          <p:nvPr/>
        </p:nvGrpSpPr>
        <p:grpSpPr>
          <a:xfrm>
            <a:off x="7290299" y="3562866"/>
            <a:ext cx="1067915" cy="1008112"/>
            <a:chOff x="6929454" y="3562866"/>
            <a:chExt cx="1067915" cy="1008112"/>
          </a:xfrm>
        </p:grpSpPr>
        <p:pic>
          <p:nvPicPr>
            <p:cNvPr id="28" name="Picture 3">
              <a:hlinkClick r:id="rId3"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54" y="3562866"/>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hlinkClick r:id="rId3" action="ppaction://hlinksldjump"/>
            </p:cNvPr>
            <p:cNvSpPr txBox="1"/>
            <p:nvPr/>
          </p:nvSpPr>
          <p:spPr>
            <a:xfrm>
              <a:off x="7096293" y="3931037"/>
              <a:ext cx="784586"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33" name="组合 32"/>
          <p:cNvGrpSpPr/>
          <p:nvPr/>
        </p:nvGrpSpPr>
        <p:grpSpPr>
          <a:xfrm>
            <a:off x="7290299" y="5072074"/>
            <a:ext cx="1067915" cy="1008112"/>
            <a:chOff x="6929454" y="5564160"/>
            <a:chExt cx="1067915" cy="1008112"/>
          </a:xfrm>
        </p:grpSpPr>
        <p:pic>
          <p:nvPicPr>
            <p:cNvPr id="30" name="Picture 3">
              <a:hlinkClick r:id="rId4"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54" y="5564160"/>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hlinkClick r:id="rId4" action="ppaction://hlinksldjump"/>
            </p:cNvPr>
            <p:cNvSpPr txBox="1"/>
            <p:nvPr/>
          </p:nvSpPr>
          <p:spPr>
            <a:xfrm>
              <a:off x="7096293" y="5932331"/>
              <a:ext cx="784586"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18" name="组合 17"/>
          <p:cNvGrpSpPr/>
          <p:nvPr/>
        </p:nvGrpSpPr>
        <p:grpSpPr>
          <a:xfrm>
            <a:off x="-14288" y="0"/>
            <a:ext cx="7333723" cy="1152525"/>
            <a:chOff x="-14288" y="-27384"/>
            <a:chExt cx="7333723" cy="1152525"/>
          </a:xfrm>
        </p:grpSpPr>
        <p:pic>
          <p:nvPicPr>
            <p:cNvPr id="19"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20" name="TextBox 19">
              <a:hlinkClick r:id="rId6"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1" name="矩形 20"/>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pic>
        <p:nvPicPr>
          <p:cNvPr id="277506" name="Picture 2" descr="C:\Documents and Settings\Administrator\Local Settings\Temporary Internet Files\Content.IE5\QSJ3N5QH\go-next[1].png">
            <a:hlinkClick r:id="rId7" action="ppaction://hlinksldjump"/>
          </p:cNvPr>
          <p:cNvPicPr>
            <a:picLocks noChangeAspect="1" noChangeArrowheads="1"/>
          </p:cNvPicPr>
          <p:nvPr/>
        </p:nvPicPr>
        <p:blipFill>
          <a:blip r:embed="rId8"/>
          <a:srcRect/>
          <a:stretch>
            <a:fillRect/>
          </a:stretch>
        </p:blipFill>
        <p:spPr bwMode="auto">
          <a:xfrm>
            <a:off x="8358214" y="6072215"/>
            <a:ext cx="785786" cy="785786"/>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18"/>
          <p:cNvSpPr txBox="1">
            <a:spLocks noChangeArrowheads="1"/>
          </p:cNvSpPr>
          <p:nvPr/>
        </p:nvSpPr>
        <p:spPr bwMode="auto">
          <a:xfrm>
            <a:off x="857224" y="1571612"/>
            <a:ext cx="79776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eaLnBrk="1" hangingPunct="1"/>
            <a:r>
              <a:rPr lang="en-US" altLang="zh-CN" sz="2600" b="0" dirty="0" smtClean="0">
                <a:solidFill>
                  <a:schemeClr val="tx1"/>
                </a:solidFill>
                <a:latin typeface="Helvetica" pitchFamily="34" charset="0"/>
                <a:ea typeface="Cambria Math" panose="02040503050406030204" pitchFamily="-112" charset="0"/>
                <a:cs typeface="Helvetica Neue Black Condensed"/>
              </a:rPr>
              <a:t>1.</a:t>
            </a:r>
            <a:r>
              <a:rPr lang="en-US" altLang="zh-CN" sz="2600" b="0" dirty="0" smtClean="0">
                <a:solidFill>
                  <a:srgbClr val="0E9D80"/>
                </a:solidFill>
                <a:latin typeface="Helvetica" pitchFamily="34" charset="0"/>
                <a:ea typeface="Cambria Math" panose="02040503050406030204" pitchFamily="-112" charset="0"/>
                <a:cs typeface="Helvetica Neue Black Condensed"/>
              </a:rPr>
              <a:t> </a:t>
            </a:r>
            <a:r>
              <a:rPr lang="en-US" altLang="zh-CN" sz="2600" b="0" dirty="0" smtClean="0">
                <a:solidFill>
                  <a:schemeClr val="tx1"/>
                </a:solidFill>
                <a:latin typeface="Helvetica" pitchFamily="34" charset="0"/>
              </a:rPr>
              <a:t>What does the story of Les Brown suggest for young people nowadays? </a:t>
            </a:r>
            <a:endParaRPr lang="en-US" altLang="zh-CN" sz="2600" b="0" dirty="0" smtClean="0">
              <a:solidFill>
                <a:schemeClr val="tx1"/>
              </a:solidFill>
              <a:latin typeface="Helvetica" pitchFamily="34" charset="0"/>
            </a:endParaRPr>
          </a:p>
        </p:txBody>
      </p:sp>
      <p:pic>
        <p:nvPicPr>
          <p:cNvPr id="11" name="Picture 4">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357158" y="2714620"/>
            <a:ext cx="8143932" cy="2730604"/>
            <a:chOff x="357158" y="2277412"/>
            <a:chExt cx="8143932" cy="3113471"/>
          </a:xfrm>
        </p:grpSpPr>
        <p:sp>
          <p:nvSpPr>
            <p:cNvPr id="20" name="圆角矩形 19"/>
            <p:cNvSpPr/>
            <p:nvPr/>
          </p:nvSpPr>
          <p:spPr>
            <a:xfrm>
              <a:off x="571472" y="3191194"/>
              <a:ext cx="7929618" cy="219968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7158" y="227741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4" action="ppaction://hlinksldjump"/>
            </p:cNvPr>
            <p:cNvSpPr txBox="1"/>
            <p:nvPr/>
          </p:nvSpPr>
          <p:spPr>
            <a:xfrm>
              <a:off x="698175" y="2729530"/>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0" name="TextBox 9"/>
          <p:cNvSpPr txBox="1"/>
          <p:nvPr/>
        </p:nvSpPr>
        <p:spPr>
          <a:xfrm>
            <a:off x="857224" y="3786190"/>
            <a:ext cx="7429552" cy="904863"/>
          </a:xfrm>
          <a:prstGeom prst="rect">
            <a:avLst/>
          </a:prstGeom>
          <a:noFill/>
        </p:spPr>
        <p:txBody>
          <a:bodyPr wrap="square" rtlCol="0">
            <a:spAutoFit/>
          </a:bodyPr>
          <a:lstStyle/>
          <a:p>
            <a:pPr algn="just" eaLnBrk="0" hangingPunct="0">
              <a:lnSpc>
                <a:spcPct val="110000"/>
              </a:lnSpc>
              <a:defRPr/>
            </a:pPr>
            <a:r>
              <a:rPr lang="en-US" altLang="zh-CN" sz="2400" dirty="0" smtClean="0">
                <a:latin typeface="Helvetica" pitchFamily="34" charset="0"/>
                <a:ea typeface="楷体_GB2312" panose="02010609030101010101" charset="0"/>
                <a:cs typeface="楷体_GB2312" panose="02010609030101010101" charset="0"/>
              </a:rPr>
              <a:t>Those who are well prepared are most likely to get success. Determination and preparation are two important components of the secret of success. </a:t>
            </a:r>
            <a:endParaRPr lang="en-US" altLang="zh-CN" sz="2400" b="1" dirty="0" smtClean="0">
              <a:solidFill>
                <a:schemeClr val="accent6">
                  <a:lumMod val="75000"/>
                </a:schemeClr>
              </a:solidFill>
              <a:latin typeface="Helvetica" pitchFamily="34" charset="0"/>
              <a:ea typeface="楷体_GB2312" panose="02010609030101010101" charset="0"/>
              <a:cs typeface="楷体_GB2312" panose="02010609030101010101" charset="0"/>
            </a:endParaRPr>
          </a:p>
        </p:txBody>
      </p:sp>
      <p:grpSp>
        <p:nvGrpSpPr>
          <p:cNvPr id="12" name="组合 11"/>
          <p:cNvGrpSpPr/>
          <p:nvPr/>
        </p:nvGrpSpPr>
        <p:grpSpPr>
          <a:xfrm>
            <a:off x="-14288" y="0"/>
            <a:ext cx="7333723" cy="1152525"/>
            <a:chOff x="-14288" y="-27384"/>
            <a:chExt cx="7333723" cy="1152525"/>
          </a:xfrm>
        </p:grpSpPr>
        <p:pic>
          <p:nvPicPr>
            <p:cNvPr id="15"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6" name="TextBox 15">
              <a:hlinkClick r:id="rId6"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矩形 16"/>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18"/>
          <p:cNvSpPr txBox="1">
            <a:spLocks noChangeArrowheads="1"/>
          </p:cNvSpPr>
          <p:nvPr/>
        </p:nvSpPr>
        <p:spPr bwMode="auto">
          <a:xfrm>
            <a:off x="1030310" y="1268760"/>
            <a:ext cx="735811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54330" indent="-354330"/>
            <a:r>
              <a:rPr lang="en-US" altLang="zh-CN" sz="2600" b="0" dirty="0" smtClean="0">
                <a:solidFill>
                  <a:schemeClr val="tx1"/>
                </a:solidFill>
                <a:latin typeface="Helvetica" pitchFamily="34" charset="0"/>
                <a:ea typeface="Cambria Math" panose="02040503050406030204" pitchFamily="-112" charset="0"/>
                <a:cs typeface="Helvetica Neue Black Condensed"/>
              </a:rPr>
              <a:t>2.</a:t>
            </a:r>
            <a:r>
              <a:rPr lang="en-US" altLang="zh-CN" sz="2600" b="0" dirty="0" smtClean="0">
                <a:solidFill>
                  <a:srgbClr val="0E9D80"/>
                </a:solidFill>
                <a:latin typeface="Helvetica" pitchFamily="34" charset="0"/>
                <a:ea typeface="Cambria Math" panose="02040503050406030204" pitchFamily="-112" charset="0"/>
                <a:cs typeface="Helvetica Neue Black Condensed"/>
              </a:rPr>
              <a:t> </a:t>
            </a:r>
            <a:r>
              <a:rPr lang="en-US" altLang="zh-CN" sz="2600" b="0" dirty="0" smtClean="0">
                <a:solidFill>
                  <a:schemeClr val="tx1"/>
                </a:solidFill>
                <a:latin typeface="Helvetica" pitchFamily="34" charset="0"/>
              </a:rPr>
              <a:t>What do you think about the effects of family background upon one’s success?</a:t>
            </a:r>
            <a:endParaRPr lang="en-US" altLang="zh-CN" sz="2600" b="0" dirty="0" smtClean="0">
              <a:solidFill>
                <a:schemeClr val="tx1"/>
              </a:solidFill>
              <a:latin typeface="Helvetica" pitchFamily="34" charset="0"/>
            </a:endParaRPr>
          </a:p>
        </p:txBody>
      </p:sp>
      <p:pic>
        <p:nvPicPr>
          <p:cNvPr id="13" name="Picture 4">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357158" y="1700808"/>
            <a:ext cx="8143932" cy="4839337"/>
            <a:chOff x="357158" y="2277412"/>
            <a:chExt cx="8143932" cy="4262733"/>
          </a:xfrm>
        </p:grpSpPr>
        <p:sp>
          <p:nvSpPr>
            <p:cNvPr id="16" name="圆角矩形 15"/>
            <p:cNvSpPr/>
            <p:nvPr/>
          </p:nvSpPr>
          <p:spPr>
            <a:xfrm>
              <a:off x="571472" y="2786058"/>
              <a:ext cx="7929618" cy="375408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7158" y="227741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4" action="ppaction://hlinksldjump"/>
            </p:cNvPr>
            <p:cNvSpPr txBox="1"/>
            <p:nvPr/>
          </p:nvSpPr>
          <p:spPr>
            <a:xfrm>
              <a:off x="698175" y="2729530"/>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0" name="TextBox 9"/>
          <p:cNvSpPr txBox="1"/>
          <p:nvPr/>
        </p:nvSpPr>
        <p:spPr>
          <a:xfrm>
            <a:off x="914199" y="2420888"/>
            <a:ext cx="7474225" cy="4154984"/>
          </a:xfrm>
          <a:prstGeom prst="rect">
            <a:avLst/>
          </a:prstGeom>
          <a:noFill/>
        </p:spPr>
        <p:txBody>
          <a:bodyPr wrap="square" rtlCol="0">
            <a:spAutoFit/>
          </a:bodyPr>
          <a:lstStyle/>
          <a:p>
            <a:pPr algn="just" eaLnBrk="0" hangingPunct="0">
              <a:lnSpc>
                <a:spcPct val="120000"/>
              </a:lnSpc>
              <a:defRPr/>
            </a:pPr>
            <a:r>
              <a:rPr lang="en-US" altLang="zh-CN" sz="2200" dirty="0" smtClean="0">
                <a:latin typeface="Helvetica" pitchFamily="34" charset="0"/>
                <a:ea typeface="楷体_GB2312" panose="02010609030101010101" charset="0"/>
                <a:cs typeface="楷体_GB2312" panose="02010609030101010101" charset="0"/>
              </a:rPr>
              <a:t>        </a:t>
            </a:r>
            <a:r>
              <a:rPr lang="en-US" altLang="zh-CN" sz="2200" dirty="0">
                <a:latin typeface="Helvetica" pitchFamily="34" charset="0"/>
                <a:ea typeface="楷体_GB2312" panose="02010609030101010101" charset="0"/>
                <a:cs typeface="楷体_GB2312" panose="02010609030101010101" charset="0"/>
              </a:rPr>
              <a:t>Family background can have both positive</a:t>
            </a:r>
            <a:endParaRPr lang="en-US" altLang="zh-CN" sz="2200" dirty="0">
              <a:latin typeface="Helvetica" pitchFamily="34" charset="0"/>
              <a:ea typeface="楷体_GB2312" panose="02010609030101010101" charset="0"/>
              <a:cs typeface="楷体_GB2312" panose="02010609030101010101" charset="0"/>
            </a:endParaRPr>
          </a:p>
          <a:p>
            <a:pPr algn="just" eaLnBrk="0" hangingPunct="0">
              <a:lnSpc>
                <a:spcPct val="120000"/>
              </a:lnSpc>
              <a:defRPr/>
            </a:pPr>
            <a:r>
              <a:rPr lang="en-US" altLang="zh-CN" sz="2200" dirty="0">
                <a:latin typeface="Helvetica" pitchFamily="34" charset="0"/>
                <a:ea typeface="楷体_GB2312" panose="02010609030101010101" charset="0"/>
                <a:cs typeface="楷体_GB2312" panose="02010609030101010101" charset="0"/>
              </a:rPr>
              <a:t>and negative effects upon one’s success. Many </a:t>
            </a:r>
            <a:r>
              <a:rPr lang="en-US" altLang="zh-CN" sz="2200" dirty="0" smtClean="0">
                <a:latin typeface="Helvetica" pitchFamily="34" charset="0"/>
                <a:ea typeface="楷体_GB2312" panose="02010609030101010101" charset="0"/>
                <a:cs typeface="楷体_GB2312" panose="02010609030101010101" charset="0"/>
              </a:rPr>
              <a:t>believe a wealthy family should have positive effects on one’s personal development, while a poor family is more likely to cause negative impacts on one’s success. However, some believe if you are born into a very wealthy family, you may lack the iron will to achieve success. But if you are brought up in a poor family, you can only depend on yourself, which will strengthen your determination to pursue your dreams.</a:t>
            </a:r>
            <a:endParaRPr lang="zh-CN" altLang="en-US" sz="2200" dirty="0" smtClean="0">
              <a:latin typeface="Helvetica" pitchFamily="34" charset="0"/>
              <a:ea typeface="楷体_GB2312" panose="02010609030101010101" charset="0"/>
              <a:cs typeface="楷体_GB2312" panose="02010609030101010101" charset="0"/>
            </a:endParaRPr>
          </a:p>
        </p:txBody>
      </p:sp>
      <p:grpSp>
        <p:nvGrpSpPr>
          <p:cNvPr id="12" name="组合 11"/>
          <p:cNvGrpSpPr/>
          <p:nvPr/>
        </p:nvGrpSpPr>
        <p:grpSpPr>
          <a:xfrm>
            <a:off x="-14288" y="0"/>
            <a:ext cx="7333723" cy="1152525"/>
            <a:chOff x="-14288" y="-27384"/>
            <a:chExt cx="7333723" cy="1152525"/>
          </a:xfrm>
        </p:grpSpPr>
        <p:pic>
          <p:nvPicPr>
            <p:cNvPr id="14"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8" name="TextBox 17">
              <a:hlinkClick r:id="rId6"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9" name="矩形 18"/>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3847" y="3371508"/>
            <a:ext cx="7142569" cy="1569660"/>
          </a:xfrm>
          <a:prstGeom prst="rect">
            <a:avLst/>
          </a:prstGeom>
          <a:noFill/>
        </p:spPr>
        <p:txBody>
          <a:bodyPr wrap="square" rtlCol="0">
            <a:spAutoFit/>
          </a:bodyPr>
          <a:lstStyle/>
          <a:p>
            <a:pPr algn="just" eaLnBrk="0" hangingPunct="0">
              <a:defRPr/>
            </a:pPr>
            <a:r>
              <a:rPr lang="en-US" altLang="zh-CN" sz="2400" dirty="0" smtClean="0">
                <a:latin typeface="Helvetica" pitchFamily="34" charset="0"/>
                <a:ea typeface="楷体_GB2312" panose="02010609030101010101" charset="0"/>
                <a:cs typeface="楷体_GB2312" panose="02010609030101010101" charset="0"/>
              </a:rPr>
              <a:t>We should judge whether the goal is accessible or not. If the goal is not accessible, we may well give it up. If the goal is accessible and we have not tried our best yet, we should work harder. </a:t>
            </a:r>
            <a:endParaRPr lang="en-US" altLang="zh-CN" sz="2400" dirty="0" smtClean="0">
              <a:latin typeface="Helvetica" pitchFamily="34" charset="0"/>
              <a:ea typeface="楷体_GB2312" panose="02010609030101010101" charset="0"/>
              <a:cs typeface="楷体_GB2312" panose="02010609030101010101" charset="0"/>
            </a:endParaRPr>
          </a:p>
        </p:txBody>
      </p:sp>
      <p:grpSp>
        <p:nvGrpSpPr>
          <p:cNvPr id="15" name="组合 14"/>
          <p:cNvGrpSpPr/>
          <p:nvPr/>
        </p:nvGrpSpPr>
        <p:grpSpPr>
          <a:xfrm>
            <a:off x="532524" y="2359141"/>
            <a:ext cx="8143932" cy="3230099"/>
            <a:chOff x="357158" y="2277412"/>
            <a:chExt cx="8143932" cy="4262733"/>
          </a:xfrm>
        </p:grpSpPr>
        <p:sp>
          <p:nvSpPr>
            <p:cNvPr id="9" name="圆角矩形 8"/>
            <p:cNvSpPr/>
            <p:nvPr/>
          </p:nvSpPr>
          <p:spPr>
            <a:xfrm>
              <a:off x="571472" y="2786058"/>
              <a:ext cx="7929618" cy="375408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3"/>
            <p:cNvPicPr>
              <a:picLocks noChangeAspect="1" noChangeArrowheads="1"/>
            </p:cNvPicPr>
            <p:nvPr/>
          </p:nvPicPr>
          <p:blipFill>
            <a:blip r:embed="rId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7158" y="227741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698175" y="2729530"/>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30" name="Text Box 18"/>
          <p:cNvSpPr txBox="1">
            <a:spLocks noChangeArrowheads="1"/>
          </p:cNvSpPr>
          <p:nvPr/>
        </p:nvSpPr>
        <p:spPr bwMode="auto">
          <a:xfrm>
            <a:off x="905136" y="1610013"/>
            <a:ext cx="7953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r>
              <a:rPr lang="en-US" altLang="zh-CN" sz="2400" b="0" dirty="0" smtClean="0">
                <a:solidFill>
                  <a:schemeClr val="tx1"/>
                </a:solidFill>
                <a:latin typeface="Helvetica" pitchFamily="34" charset="0"/>
                <a:ea typeface="Cambria Math" panose="02040503050406030204" pitchFamily="-112" charset="0"/>
                <a:cs typeface="Helvetica Neue Black Condensed"/>
              </a:rPr>
              <a:t>3.</a:t>
            </a:r>
            <a:r>
              <a:rPr lang="en-US" altLang="zh-CN" sz="2400" b="0" dirty="0" smtClean="0">
                <a:solidFill>
                  <a:srgbClr val="0E9D80"/>
                </a:solidFill>
                <a:latin typeface="Helvetica" pitchFamily="34" charset="0"/>
                <a:ea typeface="Cambria Math" panose="02040503050406030204" pitchFamily="-112" charset="0"/>
                <a:cs typeface="Helvetica Neue Black Condensed"/>
              </a:rPr>
              <a:t> </a:t>
            </a:r>
            <a:r>
              <a:rPr lang="en-US" altLang="zh-CN" sz="2400" b="0" dirty="0" smtClean="0">
                <a:solidFill>
                  <a:schemeClr val="tx1"/>
                </a:solidFill>
                <a:latin typeface="Helvetica" pitchFamily="34" charset="0"/>
              </a:rPr>
              <a:t>What should we do when we are far from our dreams?</a:t>
            </a:r>
            <a:endParaRPr lang="en-US" altLang="zh-CN" sz="2400" b="0" dirty="0" smtClean="0">
              <a:solidFill>
                <a:schemeClr val="tx1"/>
              </a:solidFill>
              <a:latin typeface="Helvetica" pitchFamily="34" charset="0"/>
            </a:endParaRPr>
          </a:p>
        </p:txBody>
      </p:sp>
      <p:pic>
        <p:nvPicPr>
          <p:cNvPr id="13"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14288" y="0"/>
            <a:ext cx="7333723" cy="1152525"/>
            <a:chOff x="-14288" y="-27384"/>
            <a:chExt cx="7333723" cy="1152525"/>
          </a:xfrm>
        </p:grpSpPr>
        <p:pic>
          <p:nvPicPr>
            <p:cNvPr id="14"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6" name="TextBox 15">
              <a:hlinkClick r:id="rId6"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矩形 16"/>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42934" y="2531759"/>
            <a:ext cx="6500816" cy="1877437"/>
          </a:xfrm>
          <a:prstGeom prst="rect">
            <a:avLst/>
          </a:prstGeom>
          <a:noFill/>
        </p:spPr>
        <p:txBody>
          <a:bodyPr wrap="square" rtlCol="0">
            <a:spAutoFit/>
          </a:bodyPr>
          <a:lstStyle/>
          <a:p>
            <a:pPr>
              <a:lnSpc>
                <a:spcPct val="200000"/>
              </a:lnSpc>
            </a:pPr>
            <a:r>
              <a:rPr lang="en-US" altLang="zh-CN" sz="3200" b="1" dirty="0" smtClean="0">
                <a:latin typeface="Helvetica" pitchFamily="34" charset="0"/>
              </a:rPr>
              <a:t>Talk about goals and success.</a:t>
            </a:r>
            <a:endParaRPr lang="zh-CN" altLang="en-US" sz="3200" b="1" dirty="0" smtClean="0">
              <a:latin typeface="Helvetica" pitchFamily="34" charset="0"/>
            </a:endParaRPr>
          </a:p>
          <a:p>
            <a:pPr>
              <a:lnSpc>
                <a:spcPct val="200000"/>
              </a:lnSpc>
            </a:pPr>
            <a:endParaRPr lang="en-US" sz="2600" dirty="0">
              <a:latin typeface="Helvetica" pitchFamily="34" charset="0"/>
            </a:endParaRPr>
          </a:p>
        </p:txBody>
      </p:sp>
      <p:pic>
        <p:nvPicPr>
          <p:cNvPr id="11" name="Picture 4">
            <a:hlinkClick r:id="rId1" action="ppaction://hlinksldjump"/>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u=409434374,1691175917&amp;fm=21&amp;gp=0.jpg"/>
          <p:cNvPicPr>
            <a:picLocks noChangeAspect="1"/>
          </p:cNvPicPr>
          <p:nvPr/>
        </p:nvPicPr>
        <p:blipFill>
          <a:blip r:embed="rId3" cstate="print"/>
          <a:stretch>
            <a:fillRect/>
          </a:stretch>
        </p:blipFill>
        <p:spPr>
          <a:xfrm>
            <a:off x="4679736" y="3773933"/>
            <a:ext cx="2857502" cy="2377595"/>
          </a:xfrm>
          <a:prstGeom prst="rect">
            <a:avLst/>
          </a:prstGeom>
        </p:spPr>
      </p:pic>
      <p:grpSp>
        <p:nvGrpSpPr>
          <p:cNvPr id="8" name="组合 7"/>
          <p:cNvGrpSpPr/>
          <p:nvPr/>
        </p:nvGrpSpPr>
        <p:grpSpPr>
          <a:xfrm>
            <a:off x="-14288" y="0"/>
            <a:ext cx="7333723" cy="1152525"/>
            <a:chOff x="-14288" y="-27384"/>
            <a:chExt cx="7333723" cy="1152525"/>
          </a:xfrm>
        </p:grpSpPr>
        <p:pic>
          <p:nvPicPr>
            <p:cNvPr id="9" name="Picture 2"/>
            <p:cNvPicPr>
              <a:picLocks noChangeAspect="1" noChangeArrowheads="1"/>
            </p:cNvPicPr>
            <p:nvPr/>
          </p:nvPicPr>
          <p:blipFill>
            <a:blip r:embed="rId4" cstate="print"/>
            <a:srcRect/>
            <a:stretch>
              <a:fillRect/>
            </a:stretch>
          </p:blipFill>
          <p:spPr bwMode="auto">
            <a:xfrm>
              <a:off x="-14288" y="-27384"/>
              <a:ext cx="3779838" cy="1152525"/>
            </a:xfrm>
            <a:prstGeom prst="rect">
              <a:avLst/>
            </a:prstGeom>
            <a:noFill/>
            <a:ln w="9525">
              <a:noFill/>
              <a:miter lim="800000"/>
              <a:headEnd/>
              <a:tailEnd/>
            </a:ln>
          </p:spPr>
        </p:pic>
        <p:sp>
          <p:nvSpPr>
            <p:cNvPr id="12" name="TextBox 11">
              <a:hlinkClick r:id="rId5"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3" name="矩形 12"/>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391953" y="1714488"/>
            <a:ext cx="8056274" cy="1212640"/>
          </a:xfrm>
          <a:prstGeom prst="rect">
            <a:avLst/>
          </a:prstGeom>
          <a:noFill/>
        </p:spPr>
        <p:txBody>
          <a:bodyPr wrap="square" rtlCol="0">
            <a:spAutoFit/>
          </a:bodyPr>
          <a:lstStyle/>
          <a:p>
            <a:pPr marL="450850" indent="-450850" algn="just">
              <a:lnSpc>
                <a:spcPct val="130000"/>
              </a:lnSpc>
            </a:pPr>
            <a:r>
              <a:rPr lang="en-US" altLang="zh-CN" sz="2800" dirty="0" smtClean="0">
                <a:solidFill>
                  <a:prstClr val="black"/>
                </a:solidFill>
                <a:latin typeface="Helvetica" pitchFamily="34" charset="0"/>
              </a:rPr>
              <a:t>1. How can we judge whether a goal is accessible or not? </a:t>
            </a:r>
            <a:endParaRPr lang="zh-CN" altLang="en-US" sz="2800" dirty="0">
              <a:solidFill>
                <a:prstClr val="black"/>
              </a:solidFill>
              <a:latin typeface="Helvetica" pitchFamily="34" charset="0"/>
            </a:endParaRPr>
          </a:p>
        </p:txBody>
      </p:sp>
      <p:sp>
        <p:nvSpPr>
          <p:cNvPr id="8" name="文本框 5"/>
          <p:cNvSpPr txBox="1"/>
          <p:nvPr/>
        </p:nvSpPr>
        <p:spPr>
          <a:xfrm>
            <a:off x="428596" y="4214818"/>
            <a:ext cx="8143932" cy="954107"/>
          </a:xfrm>
          <a:prstGeom prst="rect">
            <a:avLst/>
          </a:prstGeom>
          <a:noFill/>
        </p:spPr>
        <p:txBody>
          <a:bodyPr wrap="square" rtlCol="0">
            <a:spAutoFit/>
          </a:bodyPr>
          <a:lstStyle/>
          <a:p>
            <a:pPr marL="358775" indent="-358775"/>
            <a:r>
              <a:rPr lang="en-US" altLang="zh-CN" sz="2800" dirty="0" smtClean="0">
                <a:solidFill>
                  <a:prstClr val="black"/>
                </a:solidFill>
                <a:latin typeface="Helvetica" pitchFamily="34" charset="0"/>
              </a:rPr>
              <a:t>2. What personal traits are important for one to succeed?</a:t>
            </a:r>
            <a:endParaRPr lang="en-US" altLang="zh-CN" sz="2800" dirty="0">
              <a:solidFill>
                <a:prstClr val="black"/>
              </a:solidFill>
              <a:latin typeface="Helvetica" pitchFamily="34" charset="0"/>
            </a:endParaRPr>
          </a:p>
        </p:txBody>
      </p:sp>
      <p:pic>
        <p:nvPicPr>
          <p:cNvPr id="22" name="Picture 3">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0364" y="2484346"/>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1" action="ppaction://hlinksldjump"/>
          </p:cNvPr>
          <p:cNvSpPr txBox="1"/>
          <p:nvPr/>
        </p:nvSpPr>
        <p:spPr>
          <a:xfrm>
            <a:off x="7380312" y="2786058"/>
            <a:ext cx="784586"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24" name="Picture 3">
            <a:hlinkClick r:id="rId3"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92656"/>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hlinkClick r:id="rId3" action="ppaction://hlinksldjump"/>
          </p:cNvPr>
          <p:cNvSpPr txBox="1"/>
          <p:nvPr/>
        </p:nvSpPr>
        <p:spPr>
          <a:xfrm>
            <a:off x="7603838" y="5360827"/>
            <a:ext cx="784586"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nvGrpSpPr>
          <p:cNvPr id="10" name="组合 9"/>
          <p:cNvGrpSpPr/>
          <p:nvPr/>
        </p:nvGrpSpPr>
        <p:grpSpPr>
          <a:xfrm>
            <a:off x="-14288" y="0"/>
            <a:ext cx="7333723" cy="1152525"/>
            <a:chOff x="-14288" y="-27384"/>
            <a:chExt cx="7333723" cy="1152525"/>
          </a:xfrm>
        </p:grpSpPr>
        <p:pic>
          <p:nvPicPr>
            <p:cNvPr id="13" name="Picture 2"/>
            <p:cNvPicPr>
              <a:picLocks noChangeAspect="1" noChangeArrowheads="1"/>
            </p:cNvPicPr>
            <p:nvPr/>
          </p:nvPicPr>
          <p:blipFill>
            <a:blip r:embed="rId4" cstate="print"/>
            <a:srcRect/>
            <a:stretch>
              <a:fillRect/>
            </a:stretch>
          </p:blipFill>
          <p:spPr bwMode="auto">
            <a:xfrm>
              <a:off x="-14288" y="-27384"/>
              <a:ext cx="3779838" cy="1152525"/>
            </a:xfrm>
            <a:prstGeom prst="rect">
              <a:avLst/>
            </a:prstGeom>
            <a:noFill/>
            <a:ln w="9525">
              <a:noFill/>
              <a:miter lim="800000"/>
              <a:headEnd/>
              <a:tailEnd/>
            </a:ln>
          </p:spPr>
        </p:pic>
        <p:sp>
          <p:nvSpPr>
            <p:cNvPr id="14" name="TextBox 13">
              <a:hlinkClick r:id="rId5"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5" name="矩形 14"/>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357290" y="3214686"/>
            <a:ext cx="6530794" cy="3173176"/>
          </a:xfrm>
          <a:prstGeom prst="rect">
            <a:avLst/>
          </a:prstGeom>
          <a:noFill/>
        </p:spPr>
        <p:txBody>
          <a:bodyPr vert="horz" wrap="square" rtlCol="0">
            <a:spAutoFit/>
          </a:bodyPr>
          <a:lstStyle/>
          <a:p>
            <a:pPr algn="just">
              <a:lnSpc>
                <a:spcPct val="110000"/>
              </a:lnSpc>
              <a:spcAft>
                <a:spcPts val="1200"/>
              </a:spcAft>
            </a:pPr>
            <a:r>
              <a:rPr lang="en-US" altLang="zh-CN" sz="2600" dirty="0" smtClean="0">
                <a:latin typeface="Helvetica" pitchFamily="34" charset="0"/>
              </a:rPr>
              <a:t>      We can compare the pursuit of goals to apple picking. If the apple is above you, but still within reach, you can jump and get it. In this case, the goal is accessible. If the apple is high above you, and you can never get it no matter how hard you jump. In this case, the goal is not accessible.</a:t>
            </a:r>
            <a:endParaRPr lang="en-US" altLang="zh-CN" sz="2600" dirty="0" smtClean="0">
              <a:latin typeface="Helvetica" pitchFamily="34" charset="0"/>
            </a:endParaRPr>
          </a:p>
        </p:txBody>
      </p:sp>
      <p:grpSp>
        <p:nvGrpSpPr>
          <p:cNvPr id="18" name="组合 17"/>
          <p:cNvGrpSpPr/>
          <p:nvPr/>
        </p:nvGrpSpPr>
        <p:grpSpPr>
          <a:xfrm>
            <a:off x="500034" y="2285992"/>
            <a:ext cx="7572428" cy="4101870"/>
            <a:chOff x="142844" y="2384409"/>
            <a:chExt cx="7572428" cy="3374672"/>
          </a:xfrm>
        </p:grpSpPr>
        <p:sp>
          <p:nvSpPr>
            <p:cNvPr id="16" name="圆角矩形 15"/>
            <p:cNvSpPr/>
            <p:nvPr/>
          </p:nvSpPr>
          <p:spPr>
            <a:xfrm>
              <a:off x="857224" y="3087466"/>
              <a:ext cx="6858048" cy="267161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44" y="2384409"/>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2" action="ppaction://hlinksldjump"/>
            </p:cNvPr>
            <p:cNvSpPr txBox="1"/>
            <p:nvPr/>
          </p:nvSpPr>
          <p:spPr>
            <a:xfrm>
              <a:off x="483861" y="2836527"/>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0" name="文本框 5"/>
          <p:cNvSpPr txBox="1"/>
          <p:nvPr/>
        </p:nvSpPr>
        <p:spPr>
          <a:xfrm>
            <a:off x="919007" y="1737266"/>
            <a:ext cx="7480709" cy="810478"/>
          </a:xfrm>
          <a:prstGeom prst="rect">
            <a:avLst/>
          </a:prstGeom>
          <a:noFill/>
        </p:spPr>
        <p:txBody>
          <a:bodyPr wrap="square" rtlCol="0">
            <a:spAutoFit/>
          </a:bodyPr>
          <a:lstStyle/>
          <a:p>
            <a:pPr marL="358775" indent="-358775" algn="just">
              <a:lnSpc>
                <a:spcPts val="2800"/>
              </a:lnSpc>
            </a:pPr>
            <a:r>
              <a:rPr lang="en-US" altLang="zh-CN" sz="2600" dirty="0" smtClean="0">
                <a:solidFill>
                  <a:prstClr val="black"/>
                </a:solidFill>
                <a:latin typeface="Helvetica" pitchFamily="34" charset="0"/>
              </a:rPr>
              <a:t>1. How can we judge whether a goal is accessible or not? </a:t>
            </a:r>
            <a:endParaRPr lang="zh-CN" altLang="en-US" sz="2600" dirty="0">
              <a:solidFill>
                <a:prstClr val="black"/>
              </a:solidFill>
              <a:latin typeface="Helvetica" pitchFamily="34" charset="0"/>
            </a:endParaRPr>
          </a:p>
        </p:txBody>
      </p:sp>
      <p:pic>
        <p:nvPicPr>
          <p:cNvPr id="17" name="Picture 4">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14288" y="0"/>
            <a:ext cx="7333723" cy="1152525"/>
            <a:chOff x="-14288" y="-27384"/>
            <a:chExt cx="7333723" cy="1152525"/>
          </a:xfrm>
        </p:grpSpPr>
        <p:pic>
          <p:nvPicPr>
            <p:cNvPr id="15" name="Picture 2"/>
            <p:cNvPicPr>
              <a:picLocks noChangeAspect="1" noChangeArrowheads="1"/>
            </p:cNvPicPr>
            <p:nvPr/>
          </p:nvPicPr>
          <p:blipFill>
            <a:blip r:embed="rId5" cstate="print"/>
            <a:srcRect/>
            <a:stretch>
              <a:fillRect/>
            </a:stretch>
          </p:blipFill>
          <p:spPr bwMode="auto">
            <a:xfrm>
              <a:off x="-14288" y="-27384"/>
              <a:ext cx="3779838" cy="1152525"/>
            </a:xfrm>
            <a:prstGeom prst="rect">
              <a:avLst/>
            </a:prstGeom>
            <a:noFill/>
            <a:ln w="9525">
              <a:noFill/>
              <a:miter lim="800000"/>
              <a:headEnd/>
              <a:tailEnd/>
            </a:ln>
          </p:spPr>
        </p:pic>
        <p:sp>
          <p:nvSpPr>
            <p:cNvPr id="19" name="TextBox 18">
              <a:hlinkClick r:id="rId6"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2" name="矩形 21"/>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87624" y="2276872"/>
            <a:ext cx="7027714" cy="3862596"/>
          </a:xfrm>
          <a:prstGeom prst="rect">
            <a:avLst/>
          </a:prstGeom>
          <a:noFill/>
        </p:spPr>
        <p:txBody>
          <a:bodyPr vert="horz" wrap="square" rtlCol="0">
            <a:spAutoFit/>
          </a:bodyPr>
          <a:lstStyle/>
          <a:p>
            <a:r>
              <a:rPr lang="en-US" altLang="zh-CN" sz="2400" dirty="0" smtClean="0"/>
              <a:t>In my view, the key qualities that contribute to success are faith, experience, courage, intelligence and diligence, relationship and leadership. </a:t>
            </a:r>
            <a:endParaRPr lang="en-US" altLang="zh-CN" sz="2400" dirty="0" smtClean="0"/>
          </a:p>
          <a:p>
            <a:pPr>
              <a:spcBef>
                <a:spcPts val="600"/>
              </a:spcBef>
            </a:pPr>
            <a:r>
              <a:rPr lang="en-US" altLang="zh-CN" sz="2400" dirty="0" smtClean="0"/>
              <a:t>Faith is a lump that brightens the mind; experience is a teacher that tells you to be or not be, to do or not to do; courage is a great power that pushes you forward while you are lost; intelligence and diligence are foundation on which you go up stably; relationship and leadership are stepping-stones on which you go upwards smoothly.</a:t>
            </a:r>
            <a:endParaRPr lang="zh-CN" altLang="zh-CN" sz="2400" dirty="0"/>
          </a:p>
        </p:txBody>
      </p:sp>
      <p:pic>
        <p:nvPicPr>
          <p:cNvPr id="14" name="Picture 2" descr="H:\2015年修改\图片1.jpg"/>
          <p:cNvPicPr>
            <a:picLocks noChangeAspect="1" noChangeArrowheads="1"/>
          </p:cNvPicPr>
          <p:nvPr/>
        </p:nvPicPr>
        <p:blipFill>
          <a:blip r:embed="rId1" cstate="print"/>
          <a:srcRect l="776"/>
          <a:stretch>
            <a:fillRect/>
          </a:stretch>
        </p:blipFill>
        <p:spPr bwMode="auto">
          <a:xfrm>
            <a:off x="0" y="0"/>
            <a:ext cx="9135137" cy="1212850"/>
          </a:xfrm>
          <a:prstGeom prst="rect">
            <a:avLst/>
          </a:prstGeom>
          <a:noFill/>
        </p:spPr>
      </p:pic>
      <p:grpSp>
        <p:nvGrpSpPr>
          <p:cNvPr id="24" name="组合 23"/>
          <p:cNvGrpSpPr/>
          <p:nvPr/>
        </p:nvGrpSpPr>
        <p:grpSpPr>
          <a:xfrm>
            <a:off x="323528" y="1330967"/>
            <a:ext cx="8668072" cy="4850162"/>
            <a:chOff x="323528" y="1107688"/>
            <a:chExt cx="8668072" cy="4169735"/>
          </a:xfrm>
        </p:grpSpPr>
        <p:sp>
          <p:nvSpPr>
            <p:cNvPr id="9" name="TextBox 8"/>
            <p:cNvSpPr txBox="1"/>
            <p:nvPr/>
          </p:nvSpPr>
          <p:spPr>
            <a:xfrm>
              <a:off x="642910" y="1107688"/>
              <a:ext cx="8348690" cy="767336"/>
            </a:xfrm>
            <a:prstGeom prst="rect">
              <a:avLst/>
            </a:prstGeom>
            <a:noFill/>
          </p:spPr>
          <p:txBody>
            <a:bodyPr wrap="square" rtlCol="0">
              <a:spAutoFit/>
            </a:bodyPr>
            <a:lstStyle/>
            <a:p>
              <a:pPr marL="514350" indent="-514350" eaLnBrk="0" hangingPunct="0"/>
              <a:r>
                <a:rPr lang="en-US" altLang="zh-CN" sz="2600" dirty="0" smtClean="0">
                  <a:latin typeface="Helvetica" pitchFamily="34" charset="0"/>
                  <a:ea typeface="Cambria Math" panose="02040503050406030204" pitchFamily="-112" charset="0"/>
                  <a:cs typeface="Arial" panose="020B0604020202020204" pitchFamily="34" charset="0"/>
                </a:rPr>
                <a:t>2. What is your understanding of the keys to success?</a:t>
              </a:r>
              <a:endParaRPr lang="en-US" altLang="zh-CN" sz="2600" dirty="0" smtClean="0">
                <a:latin typeface="Helvetica" pitchFamily="34" charset="0"/>
                <a:ea typeface="Cambria Math" panose="02040503050406030204" pitchFamily="-112" charset="0"/>
                <a:cs typeface="Arial" panose="020B0604020202020204" pitchFamily="34" charset="0"/>
              </a:endParaRPr>
            </a:p>
            <a:p>
              <a:pPr marL="514350" indent="-514350" eaLnBrk="0" hangingPunct="0"/>
              <a:endParaRPr lang="en-US" altLang="zh-CN" sz="2600" dirty="0">
                <a:latin typeface="Helvetica" pitchFamily="34" charset="0"/>
                <a:ea typeface="Cambria Math" panose="02040503050406030204" pitchFamily="-112" charset="0"/>
                <a:cs typeface="Arial" panose="020B0604020202020204" pitchFamily="34" charset="0"/>
              </a:endParaRPr>
            </a:p>
          </p:txBody>
        </p:sp>
        <p:grpSp>
          <p:nvGrpSpPr>
            <p:cNvPr id="17" name="组合 16"/>
            <p:cNvGrpSpPr/>
            <p:nvPr/>
          </p:nvGrpSpPr>
          <p:grpSpPr>
            <a:xfrm>
              <a:off x="323528" y="1673268"/>
              <a:ext cx="7891810" cy="3604155"/>
              <a:chOff x="323528" y="1673268"/>
              <a:chExt cx="7891810" cy="3604155"/>
            </a:xfrm>
          </p:grpSpPr>
          <p:sp>
            <p:nvSpPr>
              <p:cNvPr id="20" name="圆角矩形 19"/>
              <p:cNvSpPr/>
              <p:nvPr/>
            </p:nvSpPr>
            <p:spPr>
              <a:xfrm>
                <a:off x="928662" y="1735175"/>
                <a:ext cx="7286676" cy="354224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7"/>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23528" y="1673268"/>
                <a:ext cx="1048174" cy="8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4" action="ppaction://hlinksldjump"/>
              </p:cNvPr>
              <p:cNvSpPr txBox="1"/>
              <p:nvPr/>
            </p:nvSpPr>
            <p:spPr>
              <a:xfrm>
                <a:off x="395536" y="1920892"/>
                <a:ext cx="877803" cy="430887"/>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pic>
        <p:nvPicPr>
          <p:cNvPr id="23" name="Picture 4">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979470" y="2708141"/>
            <a:ext cx="5243997" cy="3529171"/>
          </a:xfrm>
          <a:prstGeom prst="rect">
            <a:avLst/>
          </a:prstGeom>
          <a:noFill/>
        </p:spPr>
        <p:txBody>
          <a:bodyPr vert="horz" wrap="square" rtlCol="0">
            <a:spAutoFit/>
          </a:bodyPr>
          <a:lstStyle>
            <a:defPPr>
              <a:defRPr lang="zh-CN"/>
            </a:defPPr>
            <a:lvl1pPr algn="just">
              <a:lnSpc>
                <a:spcPts val="2800"/>
              </a:lnSpc>
              <a:spcAft>
                <a:spcPts val="1200"/>
              </a:spcAft>
              <a:defRPr sz="2200">
                <a:latin typeface="Helvetica" pitchFamily="34" charset="0"/>
              </a:defRPr>
            </a:lvl1pPr>
          </a:lstStyle>
          <a:p>
            <a:pPr>
              <a:buFont typeface="Arial" panose="020B0604020202020204" pitchFamily="34" charset="0"/>
              <a:buChar char="•"/>
            </a:pPr>
            <a:r>
              <a:rPr lang="en-US" altLang="zh-CN" sz="2600" dirty="0" smtClean="0"/>
              <a:t> Enthusiastic </a:t>
            </a:r>
            <a:endParaRPr lang="en-US" altLang="zh-CN" sz="2600" dirty="0" smtClean="0"/>
          </a:p>
          <a:p>
            <a:pPr>
              <a:buFont typeface="Arial" panose="020B0604020202020204" pitchFamily="34" charset="0"/>
              <a:buChar char="•"/>
            </a:pPr>
            <a:r>
              <a:rPr lang="en-US" altLang="zh-CN" sz="2600" dirty="0" smtClean="0"/>
              <a:t> Ethical </a:t>
            </a:r>
            <a:endParaRPr lang="en-US" altLang="zh-CN" sz="2600" dirty="0" smtClean="0"/>
          </a:p>
          <a:p>
            <a:pPr>
              <a:buFont typeface="Arial" panose="020B0604020202020204" pitchFamily="34" charset="0"/>
              <a:buChar char="•"/>
            </a:pPr>
            <a:r>
              <a:rPr lang="en-US" altLang="zh-CN" sz="2600" dirty="0" smtClean="0"/>
              <a:t> Persistent </a:t>
            </a:r>
            <a:endParaRPr lang="en-US" altLang="zh-CN" sz="2600" dirty="0" smtClean="0"/>
          </a:p>
          <a:p>
            <a:pPr>
              <a:buFont typeface="Arial" panose="020B0604020202020204" pitchFamily="34" charset="0"/>
              <a:buChar char="•"/>
            </a:pPr>
            <a:r>
              <a:rPr lang="en-US" altLang="zh-CN" sz="2600" dirty="0" smtClean="0"/>
              <a:t> Self-aware</a:t>
            </a:r>
            <a:endParaRPr lang="en-US" altLang="zh-CN" sz="2600" dirty="0" smtClean="0"/>
          </a:p>
          <a:p>
            <a:pPr>
              <a:buFont typeface="Arial" panose="020B0604020202020204" pitchFamily="34" charset="0"/>
              <a:buChar char="•"/>
            </a:pPr>
            <a:r>
              <a:rPr lang="en-US" altLang="zh-CN" sz="2600" dirty="0" smtClean="0"/>
              <a:t> Self-confident </a:t>
            </a:r>
            <a:endParaRPr lang="en-US" altLang="zh-CN" sz="2600" dirty="0" smtClean="0"/>
          </a:p>
          <a:p>
            <a:pPr>
              <a:buFont typeface="Arial" panose="020B0604020202020204" pitchFamily="34" charset="0"/>
              <a:buChar char="•"/>
            </a:pPr>
            <a:r>
              <a:rPr lang="en-US" altLang="zh-CN" sz="2600" dirty="0" smtClean="0"/>
              <a:t> Self-disciplined</a:t>
            </a:r>
            <a:endParaRPr lang="en-US" altLang="zh-CN" sz="2600" dirty="0" smtClean="0"/>
          </a:p>
          <a:p>
            <a:r>
              <a:rPr lang="en-US" altLang="zh-CN" sz="2600" dirty="0" smtClean="0"/>
              <a:t>…</a:t>
            </a:r>
            <a:endParaRPr lang="en-US" altLang="zh-CN" sz="2600" dirty="0" smtClean="0"/>
          </a:p>
        </p:txBody>
      </p:sp>
      <p:sp>
        <p:nvSpPr>
          <p:cNvPr id="15" name="文本框 5"/>
          <p:cNvSpPr txBox="1"/>
          <p:nvPr/>
        </p:nvSpPr>
        <p:spPr>
          <a:xfrm>
            <a:off x="657221" y="1414463"/>
            <a:ext cx="7888496" cy="892552"/>
          </a:xfrm>
          <a:prstGeom prst="rect">
            <a:avLst/>
          </a:prstGeom>
          <a:noFill/>
        </p:spPr>
        <p:txBody>
          <a:bodyPr wrap="square" rtlCol="0">
            <a:spAutoFit/>
          </a:bodyPr>
          <a:lstStyle/>
          <a:p>
            <a:pPr marL="358775" indent="-358775"/>
            <a:r>
              <a:rPr lang="en-US" altLang="zh-CN" sz="2600" dirty="0" smtClean="0">
                <a:solidFill>
                  <a:prstClr val="black"/>
                </a:solidFill>
                <a:latin typeface="Helvetica" pitchFamily="34" charset="0"/>
              </a:rPr>
              <a:t>2. What personal traits are important for one to succeed?</a:t>
            </a:r>
            <a:endParaRPr lang="en-US" altLang="zh-CN" sz="2600" dirty="0">
              <a:solidFill>
                <a:prstClr val="black"/>
              </a:solidFill>
              <a:latin typeface="Helvetica" pitchFamily="34" charset="0"/>
            </a:endParaRPr>
          </a:p>
        </p:txBody>
      </p:sp>
      <p:grpSp>
        <p:nvGrpSpPr>
          <p:cNvPr id="14" name="组合 13"/>
          <p:cNvGrpSpPr/>
          <p:nvPr/>
        </p:nvGrpSpPr>
        <p:grpSpPr>
          <a:xfrm>
            <a:off x="494345" y="2071678"/>
            <a:ext cx="7792431" cy="4284951"/>
            <a:chOff x="281225" y="2384409"/>
            <a:chExt cx="7860234" cy="4284951"/>
          </a:xfrm>
        </p:grpSpPr>
        <p:sp>
          <p:nvSpPr>
            <p:cNvPr id="16" name="圆角矩形 15"/>
            <p:cNvSpPr/>
            <p:nvPr/>
          </p:nvSpPr>
          <p:spPr>
            <a:xfrm>
              <a:off x="863440" y="2789348"/>
              <a:ext cx="7278019" cy="388001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225" y="2384409"/>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2" action="ppaction://hlinksldjump"/>
            </p:cNvPr>
            <p:cNvSpPr txBox="1"/>
            <p:nvPr/>
          </p:nvSpPr>
          <p:spPr>
            <a:xfrm>
              <a:off x="483861" y="2836527"/>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pic>
        <p:nvPicPr>
          <p:cNvPr id="13" name="Picture 4">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descr="u=983672247,1146369814&amp;fm=21&amp;gp=0.jpg"/>
          <p:cNvPicPr>
            <a:picLocks noChangeAspect="1"/>
          </p:cNvPicPr>
          <p:nvPr/>
        </p:nvPicPr>
        <p:blipFill>
          <a:blip r:embed="rId5" cstate="print"/>
          <a:stretch>
            <a:fillRect/>
          </a:stretch>
        </p:blipFill>
        <p:spPr>
          <a:xfrm>
            <a:off x="5508104" y="2965095"/>
            <a:ext cx="2517559" cy="1801168"/>
          </a:xfrm>
          <a:prstGeom prst="rect">
            <a:avLst/>
          </a:prstGeom>
        </p:spPr>
      </p:pic>
      <p:grpSp>
        <p:nvGrpSpPr>
          <p:cNvPr id="17" name="组合 16"/>
          <p:cNvGrpSpPr/>
          <p:nvPr/>
        </p:nvGrpSpPr>
        <p:grpSpPr>
          <a:xfrm>
            <a:off x="-14288" y="0"/>
            <a:ext cx="7333723" cy="1152525"/>
            <a:chOff x="-14288" y="-27384"/>
            <a:chExt cx="7333723" cy="1152525"/>
          </a:xfrm>
        </p:grpSpPr>
        <p:pic>
          <p:nvPicPr>
            <p:cNvPr id="18" name="Picture 2"/>
            <p:cNvPicPr>
              <a:picLocks noChangeAspect="1" noChangeArrowheads="1"/>
            </p:cNvPicPr>
            <p:nvPr/>
          </p:nvPicPr>
          <p:blipFill>
            <a:blip r:embed="rId6" cstate="print"/>
            <a:srcRect/>
            <a:stretch>
              <a:fillRect/>
            </a:stretch>
          </p:blipFill>
          <p:spPr bwMode="auto">
            <a:xfrm>
              <a:off x="-14288" y="-27384"/>
              <a:ext cx="3779838" cy="1152525"/>
            </a:xfrm>
            <a:prstGeom prst="rect">
              <a:avLst/>
            </a:prstGeom>
            <a:noFill/>
            <a:ln w="9525">
              <a:noFill/>
              <a:miter lim="800000"/>
              <a:headEnd/>
              <a:tailEnd/>
            </a:ln>
          </p:spPr>
        </p:pic>
        <p:sp>
          <p:nvSpPr>
            <p:cNvPr id="19" name="TextBox 18">
              <a:hlinkClick r:id="rId7" action="ppaction://hlinksldjump"/>
            </p:cNvPr>
            <p:cNvSpPr txBox="1"/>
            <p:nvPr/>
          </p:nvSpPr>
          <p:spPr>
            <a:xfrm>
              <a:off x="252413" y="464741"/>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20" name="矩形 19"/>
            <p:cNvSpPr/>
            <p:nvPr/>
          </p:nvSpPr>
          <p:spPr>
            <a:xfrm>
              <a:off x="4130742" y="560293"/>
              <a:ext cx="3188693" cy="492443"/>
            </a:xfrm>
            <a:prstGeom prst="rect">
              <a:avLst/>
            </a:prstGeom>
          </p:spPr>
          <p:txBody>
            <a:bodyPr wrap="none">
              <a:spAutoFit/>
            </a:bodyPr>
            <a:lstStyle/>
            <a:p>
              <a:r>
                <a:rPr lang="en-US" altLang="zh-CN" sz="2600" b="1" dirty="0" smtClean="0">
                  <a:solidFill>
                    <a:schemeClr val="accent6">
                      <a:lumMod val="75000"/>
                    </a:schemeClr>
                  </a:solidFill>
                  <a:latin typeface="Helvetica"/>
                </a:rPr>
                <a:t>Further discussion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a:ln w="18415" cmpd="sng">
                  <a:solidFill>
                    <a:srgbClr val="FFFFFF"/>
                  </a:solidFill>
                  <a:prstDash val="solid"/>
                </a:ln>
                <a:solidFill>
                  <a:schemeClr val="bg1"/>
                </a:solidFill>
                <a:latin typeface="+mj-lt"/>
              </a:rPr>
              <a:t>Thematic study</a:t>
            </a:r>
            <a:endParaRPr lang="en-US" altLang="zh-CN" sz="2000">
              <a:ln w="18415" cmpd="sng">
                <a:solidFill>
                  <a:srgbClr val="FFFFFF"/>
                </a:solidFill>
                <a:prstDash val="solid"/>
              </a:ln>
              <a:solidFill>
                <a:schemeClr val="bg1"/>
              </a:solidFill>
              <a:latin typeface="+mj-lt"/>
            </a:endParaRPr>
          </a:p>
        </p:txBody>
      </p:sp>
      <p:pic>
        <p:nvPicPr>
          <p:cNvPr id="13"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pitchFamily="34" charset="0"/>
              </a:rPr>
              <a:t>   Comparative study</a:t>
            </a:r>
            <a:endParaRPr lang="zh-CN" altLang="en-US" sz="2400" b="1" dirty="0">
              <a:solidFill>
                <a:srgbClr val="FFFF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12" charset="0"/>
            </a:endParaRPr>
          </a:p>
        </p:txBody>
      </p:sp>
      <p:grpSp>
        <p:nvGrpSpPr>
          <p:cNvPr id="25" name="组合 24"/>
          <p:cNvGrpSpPr/>
          <p:nvPr/>
        </p:nvGrpSpPr>
        <p:grpSpPr>
          <a:xfrm>
            <a:off x="4431624" y="2711894"/>
            <a:ext cx="4712376" cy="1186605"/>
            <a:chOff x="4431624" y="2711894"/>
            <a:chExt cx="4712376" cy="1186605"/>
          </a:xfrm>
        </p:grpSpPr>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4431624" y="2711894"/>
              <a:ext cx="4712376" cy="11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5643570" y="3069551"/>
              <a:ext cx="2887355"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Thematic s</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tudy</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7" name="组合 26"/>
          <p:cNvGrpSpPr/>
          <p:nvPr/>
        </p:nvGrpSpPr>
        <p:grpSpPr>
          <a:xfrm>
            <a:off x="3571868" y="4099779"/>
            <a:ext cx="5572132" cy="1186605"/>
            <a:chOff x="3571868" y="4099779"/>
            <a:chExt cx="5572132" cy="1186605"/>
          </a:xfrm>
        </p:grpSpPr>
        <p:pic>
          <p:nvPicPr>
            <p:cNvPr id="2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426"/>
            <a:stretch>
              <a:fillRect/>
            </a:stretch>
          </p:blipFill>
          <p:spPr bwMode="auto">
            <a:xfrm rot="10800000">
              <a:off x="3571868" y="4099779"/>
              <a:ext cx="5572132" cy="11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hlinkClick r:id="rId4" action="ppaction://hlinksldjump"/>
            </p:cNvPr>
            <p:cNvSpPr txBox="1"/>
            <p:nvPr/>
          </p:nvSpPr>
          <p:spPr>
            <a:xfrm>
              <a:off x="4322454" y="4426873"/>
              <a:ext cx="4250074"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Language f</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eatures analysis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22"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9" name="TextBox 28"/>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30" name="TextBox 29"/>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pic>
        <p:nvPicPr>
          <p:cNvPr id="18" name="Picture 1" descr="D:\已买图\物品\TWM0636331749_566X849.jpg"/>
          <p:cNvPicPr>
            <a:picLocks noChangeAspect="1" noChangeArrowheads="1"/>
          </p:cNvPicPr>
          <p:nvPr/>
        </p:nvPicPr>
        <p:blipFill>
          <a:blip r:embed="rId7"/>
          <a:srcRect/>
          <a:stretch>
            <a:fillRect/>
          </a:stretch>
        </p:blipFill>
        <p:spPr bwMode="auto">
          <a:xfrm>
            <a:off x="0" y="2405063"/>
            <a:ext cx="2968625" cy="44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714348" y="3707974"/>
            <a:ext cx="7026004" cy="1292662"/>
          </a:xfrm>
          <a:prstGeom prst="rect">
            <a:avLst/>
          </a:prstGeom>
          <a:noFill/>
        </p:spPr>
        <p:txBody>
          <a:bodyPr wrap="square" rtlCol="0">
            <a:spAutoFit/>
          </a:bodyPr>
          <a:lstStyle/>
          <a:p>
            <a:pPr marL="358775" indent="-358775" algn="just">
              <a:defRPr/>
            </a:pPr>
            <a:r>
              <a:rPr lang="en-US" altLang="zh-CN" sz="2600" dirty="0" smtClean="0">
                <a:solidFill>
                  <a:prstClr val="black"/>
                </a:solidFill>
                <a:latin typeface="Helvetica" pitchFamily="34" charset="0"/>
              </a:rPr>
              <a:t>2. What attitude should we hold towards the negative and the positive factors to achieve success?</a:t>
            </a:r>
            <a:endParaRPr lang="zh-CN" altLang="en-US" sz="2600" dirty="0" smtClean="0">
              <a:solidFill>
                <a:prstClr val="black"/>
              </a:solidFill>
              <a:latin typeface="Helvetica" pitchFamily="34" charset="0"/>
            </a:endParaRPr>
          </a:p>
        </p:txBody>
      </p:sp>
      <p:sp>
        <p:nvSpPr>
          <p:cNvPr id="8" name="文本框 5"/>
          <p:cNvSpPr txBox="1"/>
          <p:nvPr/>
        </p:nvSpPr>
        <p:spPr>
          <a:xfrm>
            <a:off x="714348" y="1825535"/>
            <a:ext cx="6881988" cy="892552"/>
          </a:xfrm>
          <a:prstGeom prst="rect">
            <a:avLst/>
          </a:prstGeom>
          <a:noFill/>
        </p:spPr>
        <p:txBody>
          <a:bodyPr wrap="square" rtlCol="0">
            <a:spAutoFit/>
          </a:bodyPr>
          <a:lstStyle/>
          <a:p>
            <a:pPr marL="514350" indent="-422275" algn="just">
              <a:defRPr/>
            </a:pPr>
            <a:r>
              <a:rPr lang="en-US" altLang="zh-CN" sz="2600" dirty="0" smtClean="0">
                <a:solidFill>
                  <a:prstClr val="black"/>
                </a:solidFill>
                <a:latin typeface="Helvetica" pitchFamily="34" charset="0"/>
              </a:rPr>
              <a:t>1. Comparison between the negative factors and the positive factors in success.</a:t>
            </a:r>
            <a:endParaRPr lang="zh-CN" altLang="en-US" sz="2600" dirty="0" smtClean="0">
              <a:solidFill>
                <a:prstClr val="black"/>
              </a:solidFill>
              <a:latin typeface="Helvetica" pitchFamily="34" charset="0"/>
            </a:endParaRPr>
          </a:p>
        </p:txBody>
      </p:sp>
      <p:pic>
        <p:nvPicPr>
          <p:cNvPr id="12" name="Picture 2">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3601" y="2476678"/>
            <a:ext cx="1119210" cy="88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hlinkClick r:id="rId1" action="ppaction://hlinksldjump"/>
          </p:cNvPr>
          <p:cNvSpPr txBox="1"/>
          <p:nvPr/>
        </p:nvSpPr>
        <p:spPr>
          <a:xfrm>
            <a:off x="6810748" y="2516725"/>
            <a:ext cx="1073620"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14" name="Picture 2">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0748" y="4785976"/>
            <a:ext cx="1204349" cy="94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3" action="ppaction://hlinksldjump"/>
          </p:cNvPr>
          <p:cNvSpPr txBox="1"/>
          <p:nvPr/>
        </p:nvSpPr>
        <p:spPr>
          <a:xfrm>
            <a:off x="6807078" y="4869160"/>
            <a:ext cx="1073620"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68" y="5062"/>
            <a:ext cx="4723980" cy="119169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759159" y="1214422"/>
            <a:ext cx="7884807" cy="892552"/>
          </a:xfrm>
          <a:prstGeom prst="rect">
            <a:avLst/>
          </a:prstGeom>
          <a:noFill/>
        </p:spPr>
        <p:txBody>
          <a:bodyPr wrap="square" rtlCol="0">
            <a:spAutoFit/>
          </a:bodyPr>
          <a:lstStyle/>
          <a:p>
            <a:pPr marL="514350" indent="-514350" algn="just">
              <a:defRPr/>
            </a:pPr>
            <a:r>
              <a:rPr lang="en-US" altLang="zh-CN" sz="2600" dirty="0" smtClean="0">
                <a:latin typeface="Helvetica" pitchFamily="34" charset="0"/>
              </a:rPr>
              <a:t>1. </a:t>
            </a:r>
            <a:r>
              <a:rPr lang="en-US" altLang="zh-CN" sz="2600" dirty="0" smtClean="0">
                <a:solidFill>
                  <a:prstClr val="black"/>
                </a:solidFill>
                <a:latin typeface="Helvetica" pitchFamily="34" charset="0"/>
              </a:rPr>
              <a:t>Comparison between the negative and the positive factors in success.</a:t>
            </a:r>
            <a:endParaRPr lang="zh-CN" altLang="en-US" sz="2600" dirty="0" smtClean="0">
              <a:latin typeface="Helvetica" pitchFamily="34" charset="0"/>
            </a:endParaRPr>
          </a:p>
        </p:txBody>
      </p:sp>
      <p:sp>
        <p:nvSpPr>
          <p:cNvPr id="14" name="矩形 22"/>
          <p:cNvSpPr>
            <a:spLocks noChangeArrowheads="1"/>
          </p:cNvSpPr>
          <p:nvPr/>
        </p:nvSpPr>
        <p:spPr bwMode="auto">
          <a:xfrm>
            <a:off x="959323" y="2288485"/>
            <a:ext cx="2597186" cy="492443"/>
          </a:xfrm>
          <a:prstGeom prst="rect">
            <a:avLst/>
          </a:prstGeom>
          <a:noFill/>
          <a:ln w="9525">
            <a:noFill/>
            <a:miter lim="800000"/>
          </a:ln>
        </p:spPr>
        <p:txBody>
          <a:bodyPr wrap="none">
            <a:spAutoFit/>
          </a:bodyPr>
          <a:lstStyle/>
          <a:p>
            <a:pPr algn="ctr" eaLnBrk="0" hangingPunct="0"/>
            <a:r>
              <a:rPr lang="en-US" altLang="zh-CN" sz="2600" dirty="0">
                <a:solidFill>
                  <a:prstClr val="black"/>
                </a:solidFill>
                <a:latin typeface="Helvetica" pitchFamily="34" charset="0"/>
              </a:rPr>
              <a:t>N</a:t>
            </a:r>
            <a:r>
              <a:rPr lang="en-US" altLang="zh-CN" sz="2600" dirty="0" smtClean="0">
                <a:solidFill>
                  <a:prstClr val="black"/>
                </a:solidFill>
                <a:latin typeface="Helvetica" pitchFamily="34" charset="0"/>
              </a:rPr>
              <a:t>egative factors</a:t>
            </a:r>
            <a:endParaRPr lang="en-US" altLang="zh-CN" sz="2600" dirty="0" smtClean="0">
              <a:solidFill>
                <a:prstClr val="black"/>
              </a:solidFill>
              <a:latin typeface="Helvetica" pitchFamily="34" charset="0"/>
            </a:endParaRPr>
          </a:p>
        </p:txBody>
      </p:sp>
      <p:sp>
        <p:nvSpPr>
          <p:cNvPr id="15" name="Rectangle 20"/>
          <p:cNvSpPr>
            <a:spLocks noChangeArrowheads="1"/>
          </p:cNvSpPr>
          <p:nvPr/>
        </p:nvSpPr>
        <p:spPr bwMode="auto">
          <a:xfrm>
            <a:off x="571472" y="2959520"/>
            <a:ext cx="4159472" cy="3354765"/>
          </a:xfrm>
          <a:prstGeom prst="rect">
            <a:avLst/>
          </a:prstGeom>
          <a:noFill/>
          <a:ln w="9525">
            <a:noFill/>
            <a:miter lim="800000"/>
          </a:ln>
          <a:effectLst>
            <a:prstShdw prst="shdw11">
              <a:schemeClr val="accent1">
                <a:gamma/>
                <a:shade val="60000"/>
                <a:invGamma/>
                <a:alpha val="50000"/>
              </a:schemeClr>
            </a:prstShdw>
          </a:effectLst>
        </p:spPr>
        <p:txBody>
          <a:bodyPr wrap="square" anchor="ctr">
            <a:spAutoFit/>
          </a:bodyPr>
          <a:lstStyle/>
          <a:p>
            <a:pPr marL="457200" indent="-457200">
              <a:lnSpc>
                <a:spcPts val="2800"/>
              </a:lnSpc>
              <a:defRPr/>
            </a:pPr>
            <a:r>
              <a:rPr lang="en-US" altLang="zh-CN" sz="2400" dirty="0">
                <a:solidFill>
                  <a:srgbClr val="00B0F0"/>
                </a:solidFill>
                <a:latin typeface="Helvetica" pitchFamily="34" charset="0"/>
              </a:rPr>
              <a:t>1. </a:t>
            </a:r>
            <a:r>
              <a:rPr lang="en-US" altLang="zh-CN" sz="2400" dirty="0" smtClean="0">
                <a:latin typeface="Helvetica" pitchFamily="34" charset="0"/>
              </a:rPr>
              <a:t>A poor family;</a:t>
            </a:r>
            <a:endParaRPr lang="zh-CN" altLang="en-US" sz="2400" dirty="0">
              <a:latin typeface="Helvetica" pitchFamily="34" charset="0"/>
            </a:endParaRPr>
          </a:p>
          <a:p>
            <a:pPr>
              <a:lnSpc>
                <a:spcPts val="2800"/>
              </a:lnSpc>
              <a:defRPr/>
            </a:pPr>
            <a:r>
              <a:rPr lang="en-US" altLang="zh-CN" sz="2400" dirty="0">
                <a:solidFill>
                  <a:srgbClr val="00B0F0"/>
                </a:solidFill>
                <a:latin typeface="Helvetica" pitchFamily="34" charset="0"/>
              </a:rPr>
              <a:t>2. </a:t>
            </a:r>
            <a:r>
              <a:rPr lang="en-US" altLang="zh-CN" sz="2400" dirty="0" smtClean="0">
                <a:latin typeface="Helvetica" pitchFamily="34" charset="0"/>
              </a:rPr>
              <a:t>Childhood persecution;</a:t>
            </a:r>
            <a:endParaRPr lang="zh-CN" altLang="en-US" sz="2400" dirty="0">
              <a:latin typeface="Helvetica" pitchFamily="34" charset="0"/>
            </a:endParaRPr>
          </a:p>
          <a:p>
            <a:pPr marL="358775" indent="-358775">
              <a:lnSpc>
                <a:spcPts val="2800"/>
              </a:lnSpc>
              <a:defRPr/>
            </a:pPr>
            <a:r>
              <a:rPr lang="en-US" altLang="zh-CN" sz="2400" dirty="0" smtClean="0">
                <a:solidFill>
                  <a:srgbClr val="00B0F0"/>
                </a:solidFill>
                <a:latin typeface="Helvetica" pitchFamily="34" charset="0"/>
              </a:rPr>
              <a:t>3. </a:t>
            </a:r>
            <a:r>
              <a:rPr lang="en-US" altLang="zh-CN" sz="2400" dirty="0" smtClean="0">
                <a:latin typeface="Helvetica" pitchFamily="34" charset="0"/>
              </a:rPr>
              <a:t>Poor educational background;</a:t>
            </a:r>
            <a:endParaRPr lang="zh-CN" altLang="en-US" sz="2400" dirty="0">
              <a:latin typeface="Helvetica" pitchFamily="34" charset="0"/>
            </a:endParaRPr>
          </a:p>
          <a:p>
            <a:pPr marL="266700" indent="-266700">
              <a:lnSpc>
                <a:spcPts val="2800"/>
              </a:lnSpc>
              <a:defRPr/>
            </a:pPr>
            <a:r>
              <a:rPr lang="en-US" altLang="zh-CN" sz="2400" dirty="0">
                <a:solidFill>
                  <a:srgbClr val="00B0F0"/>
                </a:solidFill>
                <a:latin typeface="Helvetica" pitchFamily="34" charset="0"/>
              </a:rPr>
              <a:t>4. </a:t>
            </a:r>
            <a:r>
              <a:rPr lang="en-US" altLang="zh-CN" sz="2400" dirty="0" smtClean="0">
                <a:latin typeface="Helvetica" pitchFamily="34" charset="0"/>
              </a:rPr>
              <a:t>Immense obstacles and hardships;</a:t>
            </a:r>
            <a:endParaRPr lang="zh-CN" altLang="en-US" sz="2400" dirty="0">
              <a:latin typeface="Helvetica" pitchFamily="34" charset="0"/>
            </a:endParaRPr>
          </a:p>
          <a:p>
            <a:r>
              <a:rPr lang="en-US" altLang="zh-CN" sz="2400" dirty="0">
                <a:solidFill>
                  <a:srgbClr val="00B0F0"/>
                </a:solidFill>
                <a:latin typeface="Helvetica" pitchFamily="34" charset="0"/>
              </a:rPr>
              <a:t>5. </a:t>
            </a:r>
            <a:r>
              <a:rPr lang="en-US" altLang="zh-CN" sz="2400" dirty="0" smtClean="0">
                <a:latin typeface="Helvetica" pitchFamily="34" charset="0"/>
              </a:rPr>
              <a:t>Overwhelming failures;</a:t>
            </a:r>
            <a:endParaRPr lang="en-US" altLang="zh-CN" sz="2400" dirty="0" smtClean="0">
              <a:latin typeface="Helvetica" pitchFamily="34" charset="0"/>
            </a:endParaRPr>
          </a:p>
          <a:p>
            <a:r>
              <a:rPr lang="en-US" altLang="zh-CN" sz="2400" dirty="0" smtClean="0">
                <a:solidFill>
                  <a:srgbClr val="00B0F0"/>
                </a:solidFill>
                <a:latin typeface="Helvetica" pitchFamily="34" charset="0"/>
              </a:rPr>
              <a:t>6. </a:t>
            </a:r>
            <a:r>
              <a:rPr lang="en-US" altLang="zh-CN" sz="2400" dirty="0" smtClean="0">
                <a:latin typeface="Helvetica" pitchFamily="34" charset="0"/>
              </a:rPr>
              <a:t>Repeated misfortunes;</a:t>
            </a:r>
            <a:endParaRPr lang="en-US" altLang="zh-CN" sz="2400" dirty="0" smtClean="0">
              <a:latin typeface="Helvetica" pitchFamily="34" charset="0"/>
            </a:endParaRPr>
          </a:p>
          <a:p>
            <a:r>
              <a:rPr lang="en-US" altLang="zh-CN" sz="2400" dirty="0" smtClean="0">
                <a:solidFill>
                  <a:srgbClr val="00B0F0"/>
                </a:solidFill>
                <a:latin typeface="Helvetica" pitchFamily="34" charset="0"/>
              </a:rPr>
              <a:t>7. </a:t>
            </a:r>
            <a:r>
              <a:rPr lang="en-US" altLang="zh-CN" sz="2400" dirty="0" smtClean="0">
                <a:latin typeface="Helvetica" pitchFamily="34" charset="0"/>
              </a:rPr>
              <a:t>Extreme criticism;</a:t>
            </a:r>
            <a:r>
              <a:rPr lang="en-US" altLang="zh-CN" sz="2400" dirty="0"/>
              <a:t> </a:t>
            </a:r>
            <a:r>
              <a:rPr lang="en-US" altLang="zh-CN" sz="2400" dirty="0" smtClean="0"/>
              <a:t>     </a:t>
            </a:r>
            <a:endParaRPr lang="en-US" altLang="zh-CN" sz="2400" dirty="0" smtClean="0">
              <a:latin typeface="Helvetica" pitchFamily="34" charset="0"/>
            </a:endParaRPr>
          </a:p>
        </p:txBody>
      </p:sp>
      <p:sp>
        <p:nvSpPr>
          <p:cNvPr id="19" name="矩形 22"/>
          <p:cNvSpPr>
            <a:spLocks noChangeArrowheads="1"/>
          </p:cNvSpPr>
          <p:nvPr/>
        </p:nvSpPr>
        <p:spPr bwMode="auto">
          <a:xfrm>
            <a:off x="5110662" y="2288485"/>
            <a:ext cx="2917722" cy="492443"/>
          </a:xfrm>
          <a:prstGeom prst="rect">
            <a:avLst/>
          </a:prstGeom>
          <a:noFill/>
          <a:ln w="9525">
            <a:noFill/>
            <a:miter lim="800000"/>
          </a:ln>
        </p:spPr>
        <p:txBody>
          <a:bodyPr wrap="square">
            <a:spAutoFit/>
          </a:bodyPr>
          <a:lstStyle/>
          <a:p>
            <a:pPr algn="ctr" eaLnBrk="0" hangingPunct="0"/>
            <a:r>
              <a:rPr lang="en-US" altLang="zh-CN" sz="2600" dirty="0" smtClean="0">
                <a:solidFill>
                  <a:prstClr val="black"/>
                </a:solidFill>
                <a:latin typeface="Helvetica" pitchFamily="34" charset="0"/>
              </a:rPr>
              <a:t>Positive factors</a:t>
            </a:r>
            <a:endParaRPr lang="en-US" altLang="zh-CN" sz="2800" dirty="0" smtClean="0">
              <a:latin typeface="Helvetica" pitchFamily="34" charset="0"/>
            </a:endParaRPr>
          </a:p>
        </p:txBody>
      </p:sp>
      <p:sp>
        <p:nvSpPr>
          <p:cNvPr id="20" name="Rectangle 20"/>
          <p:cNvSpPr>
            <a:spLocks noChangeArrowheads="1"/>
          </p:cNvSpPr>
          <p:nvPr/>
        </p:nvSpPr>
        <p:spPr bwMode="auto">
          <a:xfrm>
            <a:off x="4730944" y="2786058"/>
            <a:ext cx="4413056" cy="3416320"/>
          </a:xfrm>
          <a:prstGeom prst="rect">
            <a:avLst/>
          </a:prstGeom>
          <a:noFill/>
          <a:ln w="9525">
            <a:noFill/>
            <a:miter lim="800000"/>
          </a:ln>
          <a:effectLst>
            <a:prstShdw prst="shdw11">
              <a:schemeClr val="accent1">
                <a:gamma/>
                <a:shade val="60000"/>
                <a:invGamma/>
                <a:alpha val="50000"/>
              </a:schemeClr>
            </a:prstShdw>
          </a:effectLst>
        </p:spPr>
        <p:txBody>
          <a:bodyPr wrap="square" anchor="ctr">
            <a:spAutoFit/>
          </a:bodyPr>
          <a:lstStyle/>
          <a:p>
            <a:pPr>
              <a:defRPr/>
            </a:pPr>
            <a:r>
              <a:rPr lang="en-US" altLang="zh-CN" sz="2400" dirty="0">
                <a:solidFill>
                  <a:srgbClr val="FF6600"/>
                </a:solidFill>
                <a:latin typeface="Helvetica" pitchFamily="34" charset="0"/>
              </a:rPr>
              <a:t>1. </a:t>
            </a:r>
            <a:r>
              <a:rPr lang="en-US" altLang="zh-CN" sz="2400" dirty="0" smtClean="0">
                <a:latin typeface="Helvetica" pitchFamily="34" charset="0"/>
              </a:rPr>
              <a:t>A rich/famous family;</a:t>
            </a:r>
            <a:endParaRPr lang="zh-CN" altLang="en-US" sz="2400" dirty="0" smtClean="0">
              <a:latin typeface="Helvetica" pitchFamily="34" charset="0"/>
            </a:endParaRPr>
          </a:p>
          <a:p>
            <a:pPr algn="just">
              <a:defRPr/>
            </a:pPr>
            <a:r>
              <a:rPr lang="en-US" altLang="zh-CN" sz="2400" dirty="0" smtClean="0">
                <a:solidFill>
                  <a:srgbClr val="FF6600"/>
                </a:solidFill>
                <a:latin typeface="Helvetica" pitchFamily="34" charset="0"/>
              </a:rPr>
              <a:t>2. </a:t>
            </a:r>
            <a:r>
              <a:rPr lang="en-US" altLang="zh-CN" sz="2400" dirty="0" smtClean="0">
                <a:latin typeface="Helvetica" pitchFamily="34" charset="0"/>
              </a:rPr>
              <a:t>Parents’ belief and support; </a:t>
            </a:r>
            <a:endParaRPr lang="zh-CN" altLang="en-US" sz="2400" dirty="0" smtClean="0">
              <a:latin typeface="Helvetica" pitchFamily="34" charset="0"/>
            </a:endParaRPr>
          </a:p>
          <a:p>
            <a:pPr>
              <a:defRPr/>
            </a:pPr>
            <a:r>
              <a:rPr lang="en-US" altLang="zh-CN" sz="2400" dirty="0" smtClean="0">
                <a:solidFill>
                  <a:srgbClr val="FF6600"/>
                </a:solidFill>
                <a:latin typeface="Helvetica" pitchFamily="34" charset="0"/>
              </a:rPr>
              <a:t>3. </a:t>
            </a:r>
            <a:r>
              <a:rPr lang="en-US" altLang="zh-CN" sz="2400" dirty="0" smtClean="0">
                <a:latin typeface="Helvetica" pitchFamily="34" charset="0"/>
              </a:rPr>
              <a:t>Educational opportunities;</a:t>
            </a:r>
            <a:endParaRPr lang="zh-CN" altLang="en-US" sz="2400" dirty="0" smtClean="0">
              <a:latin typeface="Helvetica" pitchFamily="34" charset="0"/>
            </a:endParaRPr>
          </a:p>
          <a:p>
            <a:pPr>
              <a:defRPr/>
            </a:pPr>
            <a:r>
              <a:rPr lang="en-US" altLang="zh-CN" sz="2400" dirty="0" smtClean="0">
                <a:solidFill>
                  <a:srgbClr val="FF6600"/>
                </a:solidFill>
                <a:latin typeface="Helvetica" pitchFamily="34" charset="0"/>
              </a:rPr>
              <a:t>4. </a:t>
            </a:r>
            <a:r>
              <a:rPr lang="en-US" altLang="zh-CN" sz="2400" dirty="0" smtClean="0">
                <a:latin typeface="Helvetica" pitchFamily="34" charset="0"/>
              </a:rPr>
              <a:t>Wit and wisdom;</a:t>
            </a:r>
            <a:endParaRPr lang="zh-CN" altLang="en-US" sz="2400" dirty="0" smtClean="0">
              <a:latin typeface="Helvetica" pitchFamily="34" charset="0"/>
            </a:endParaRPr>
          </a:p>
          <a:p>
            <a:pPr>
              <a:defRPr/>
            </a:pPr>
            <a:r>
              <a:rPr lang="en-US" altLang="zh-CN" sz="2400" dirty="0" smtClean="0">
                <a:solidFill>
                  <a:srgbClr val="FF6600"/>
                </a:solidFill>
                <a:latin typeface="Helvetica" pitchFamily="34" charset="0"/>
              </a:rPr>
              <a:t>5. </a:t>
            </a:r>
            <a:r>
              <a:rPr lang="en-US" altLang="zh-CN" sz="2400" dirty="0" smtClean="0">
                <a:latin typeface="Helvetica" pitchFamily="34" charset="0"/>
              </a:rPr>
              <a:t>Determination and courage; </a:t>
            </a:r>
            <a:endParaRPr lang="en-US" altLang="zh-CN" sz="2400" dirty="0" smtClean="0">
              <a:latin typeface="Helvetica" pitchFamily="34" charset="0"/>
            </a:endParaRPr>
          </a:p>
          <a:p>
            <a:pPr>
              <a:defRPr/>
            </a:pPr>
            <a:r>
              <a:rPr lang="en-US" altLang="zh-CN" sz="2400" dirty="0" smtClean="0">
                <a:solidFill>
                  <a:srgbClr val="FF6600"/>
                </a:solidFill>
                <a:latin typeface="Helvetica" pitchFamily="34" charset="0"/>
              </a:rPr>
              <a:t>6. </a:t>
            </a:r>
            <a:r>
              <a:rPr lang="en-US" altLang="zh-CN" sz="2400" dirty="0" smtClean="0">
                <a:latin typeface="Helvetica" pitchFamily="34" charset="0"/>
              </a:rPr>
              <a:t>A strong will;</a:t>
            </a:r>
            <a:endParaRPr lang="en-US" altLang="zh-CN" sz="2400" dirty="0" smtClean="0">
              <a:latin typeface="Helvetica" pitchFamily="34" charset="0"/>
            </a:endParaRPr>
          </a:p>
          <a:p>
            <a:pPr>
              <a:defRPr/>
            </a:pPr>
            <a:r>
              <a:rPr lang="en-US" altLang="zh-CN" sz="2400" dirty="0" smtClean="0">
                <a:solidFill>
                  <a:srgbClr val="FF6600"/>
                </a:solidFill>
                <a:latin typeface="Helvetica" pitchFamily="34" charset="0"/>
              </a:rPr>
              <a:t>7.</a:t>
            </a:r>
            <a:r>
              <a:rPr lang="en-US" altLang="zh-CN" sz="2400" dirty="0" smtClean="0">
                <a:latin typeface="Helvetica" pitchFamily="34" charset="0"/>
              </a:rPr>
              <a:t> Optimism and passion;</a:t>
            </a:r>
            <a:endParaRPr lang="en-US" altLang="zh-CN" sz="2400" dirty="0" smtClean="0">
              <a:latin typeface="Helvetica" pitchFamily="34" charset="0"/>
            </a:endParaRPr>
          </a:p>
          <a:p>
            <a:pPr>
              <a:defRPr/>
            </a:pPr>
            <a:r>
              <a:rPr lang="en-US" altLang="zh-CN" sz="2400" dirty="0" smtClean="0">
                <a:solidFill>
                  <a:srgbClr val="FF6600"/>
                </a:solidFill>
                <a:latin typeface="Helvetica" pitchFamily="34" charset="0"/>
              </a:rPr>
              <a:t>8. </a:t>
            </a:r>
            <a:r>
              <a:rPr lang="en-US" altLang="zh-CN" sz="2400" dirty="0" smtClean="0">
                <a:latin typeface="Helvetica" pitchFamily="34" charset="0"/>
              </a:rPr>
              <a:t>Dedication and efforts;</a:t>
            </a:r>
            <a:endParaRPr lang="en-US" altLang="zh-CN" sz="2400" dirty="0" smtClean="0">
              <a:latin typeface="Helvetica" pitchFamily="34" charset="0"/>
            </a:endParaRPr>
          </a:p>
          <a:p>
            <a:pPr>
              <a:defRPr/>
            </a:pPr>
            <a:endParaRPr lang="en-US" altLang="zh-CN" sz="2400" dirty="0" smtClean="0">
              <a:latin typeface="Helvetica" pitchFamily="34" charset="0"/>
            </a:endParaRPr>
          </a:p>
        </p:txBody>
      </p:sp>
      <p:sp>
        <p:nvSpPr>
          <p:cNvPr id="21" name="圆角矩形 20"/>
          <p:cNvSpPr/>
          <p:nvPr/>
        </p:nvSpPr>
        <p:spPr>
          <a:xfrm>
            <a:off x="500034" y="2106973"/>
            <a:ext cx="3960000" cy="4391977"/>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683966" y="2106974"/>
            <a:ext cx="4150896" cy="4250984"/>
          </a:xfrm>
          <a:prstGeom prst="roundRect">
            <a:avLst/>
          </a:prstGeom>
          <a:noFill/>
          <a:ln>
            <a:solidFill>
              <a:srgbClr val="FF660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4">
            <a:hlinkClick r:id="rId1" action="ppaction://hlinksldjump"/>
          </p:cNvPr>
          <p:cNvPicPr>
            <a:picLocks noChangeAspect="1" noChangeArrowheads="1"/>
          </p:cNvPicPr>
          <p:nvPr/>
        </p:nvPicPr>
        <p:blipFill>
          <a:blip r:embed="rId2" cstate="print">
            <a:clrChange>
              <a:clrFrom>
                <a:srgbClr val="FFFFF4"/>
              </a:clrFrom>
              <a:clrTo>
                <a:srgbClr val="FFFFF4">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8" y="5062"/>
            <a:ext cx="4723980" cy="11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50083" y="2576516"/>
            <a:ext cx="7615849" cy="3604613"/>
            <a:chOff x="650083" y="2576516"/>
            <a:chExt cx="7615849" cy="3354665"/>
          </a:xfrm>
        </p:grpSpPr>
        <p:sp>
          <p:nvSpPr>
            <p:cNvPr id="10" name="圆角矩形 9"/>
            <p:cNvSpPr/>
            <p:nvPr/>
          </p:nvSpPr>
          <p:spPr>
            <a:xfrm>
              <a:off x="1000100" y="2748018"/>
              <a:ext cx="7265832" cy="3183163"/>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83" y="2576516"/>
              <a:ext cx="1464624"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hlinkClick r:id="rId2" action="ppaction://hlinksldjump"/>
            </p:cNvPr>
            <p:cNvSpPr txBox="1"/>
            <p:nvPr/>
          </p:nvSpPr>
          <p:spPr>
            <a:xfrm>
              <a:off x="723753" y="2770817"/>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18" name="文本框 5"/>
          <p:cNvSpPr txBox="1"/>
          <p:nvPr/>
        </p:nvSpPr>
        <p:spPr>
          <a:xfrm>
            <a:off x="942993" y="1142984"/>
            <a:ext cx="7674296" cy="1692771"/>
          </a:xfrm>
          <a:prstGeom prst="rect">
            <a:avLst/>
          </a:prstGeom>
          <a:noFill/>
        </p:spPr>
        <p:txBody>
          <a:bodyPr wrap="square" rtlCol="0">
            <a:spAutoFit/>
          </a:bodyPr>
          <a:lstStyle/>
          <a:p>
            <a:pPr marL="450850" indent="-450850" algn="just">
              <a:defRPr/>
            </a:pPr>
            <a:r>
              <a:rPr lang="en-US" altLang="zh-CN" sz="2600" dirty="0" smtClean="0">
                <a:solidFill>
                  <a:prstClr val="black"/>
                </a:solidFill>
                <a:latin typeface="Helvetica" pitchFamily="34" charset="0"/>
              </a:rPr>
              <a:t>2. What attitude should we hold towards the negative and the positive factors to achieve success?</a:t>
            </a:r>
            <a:endParaRPr lang="zh-CN" altLang="en-US" sz="2600" dirty="0" smtClean="0">
              <a:solidFill>
                <a:prstClr val="black"/>
              </a:solidFill>
              <a:latin typeface="Helvetica" pitchFamily="34" charset="0"/>
            </a:endParaRPr>
          </a:p>
          <a:p>
            <a:pPr algn="just">
              <a:defRPr/>
            </a:pPr>
            <a:endParaRPr lang="zh-CN" altLang="en-US" sz="2600" dirty="0" smtClean="0">
              <a:solidFill>
                <a:prstClr val="black"/>
              </a:solidFill>
              <a:latin typeface="Helvetica" pitchFamily="34" charset="0"/>
            </a:endParaRPr>
          </a:p>
        </p:txBody>
      </p:sp>
      <p:pic>
        <p:nvPicPr>
          <p:cNvPr id="20"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357290" y="2970583"/>
            <a:ext cx="6572296" cy="3194721"/>
          </a:xfrm>
          <a:prstGeom prst="rect">
            <a:avLst/>
          </a:prstGeom>
          <a:noFill/>
        </p:spPr>
        <p:txBody>
          <a:bodyPr vert="horz" wrap="square" rtlCol="0">
            <a:spAutoFit/>
          </a:bodyPr>
          <a:lstStyle/>
          <a:p>
            <a:pPr marL="266700" indent="-266700" algn="just" eaLnBrk="0" hangingPunct="0">
              <a:lnSpc>
                <a:spcPct val="120000"/>
              </a:lnSpc>
              <a:buClr>
                <a:srgbClr val="00B0F0"/>
              </a:buClr>
              <a:buFont typeface="Arial" panose="020B0604020202020204" pitchFamily="34" charset="0"/>
              <a:buChar char="•"/>
              <a:defRPr/>
            </a:pPr>
            <a:r>
              <a:rPr lang="en-US" altLang="zh-CN" sz="2400" dirty="0" smtClean="0">
                <a:latin typeface="Helvetica" pitchFamily="34" charset="0"/>
              </a:rPr>
              <a:t>Regard the negative factors as challenges and opportunities</a:t>
            </a:r>
            <a:endParaRPr lang="en-US" altLang="zh-CN" sz="2400" dirty="0" smtClean="0">
              <a:latin typeface="Helvetica" pitchFamily="34" charset="0"/>
            </a:endParaRPr>
          </a:p>
          <a:p>
            <a:pPr marL="266700" indent="-266700" algn="just" eaLnBrk="0" hangingPunct="0">
              <a:lnSpc>
                <a:spcPct val="120000"/>
              </a:lnSpc>
              <a:buClr>
                <a:srgbClr val="00B0F0"/>
              </a:buClr>
              <a:buFont typeface="Arial" panose="020B0604020202020204" pitchFamily="34" charset="0"/>
              <a:buChar char="•"/>
              <a:defRPr/>
            </a:pPr>
            <a:r>
              <a:rPr lang="en-US" altLang="zh-CN" sz="2400" dirty="0" smtClean="0">
                <a:latin typeface="Helvetica" pitchFamily="34" charset="0"/>
              </a:rPr>
              <a:t>Try to make use of the negative factors to cultivate good qualities</a:t>
            </a:r>
            <a:endParaRPr lang="en-US" altLang="zh-CN" sz="2400" dirty="0" smtClean="0">
              <a:latin typeface="Helvetica" pitchFamily="34" charset="0"/>
            </a:endParaRPr>
          </a:p>
          <a:p>
            <a:pPr marL="266700" indent="-266700" algn="just" eaLnBrk="0" hangingPunct="0">
              <a:lnSpc>
                <a:spcPct val="120000"/>
              </a:lnSpc>
              <a:buClr>
                <a:srgbClr val="00B0F0"/>
              </a:buClr>
              <a:buFont typeface="Arial" panose="020B0604020202020204" pitchFamily="34" charset="0"/>
              <a:buChar char="•"/>
              <a:defRPr/>
            </a:pPr>
            <a:r>
              <a:rPr lang="en-US" altLang="zh-CN" sz="2400" dirty="0" smtClean="0">
                <a:latin typeface="Helvetica" pitchFamily="34" charset="0"/>
              </a:rPr>
              <a:t>Don’t just focus your eyesight on the favorable conditions </a:t>
            </a:r>
            <a:endParaRPr lang="en-US" altLang="zh-CN" sz="2400" dirty="0" smtClean="0">
              <a:latin typeface="Helvetica" pitchFamily="34" charset="0"/>
            </a:endParaRPr>
          </a:p>
          <a:p>
            <a:pPr marL="266700" indent="-266700" algn="just" eaLnBrk="0" hangingPunct="0">
              <a:lnSpc>
                <a:spcPct val="120000"/>
              </a:lnSpc>
              <a:buClr>
                <a:srgbClr val="00B0F0"/>
              </a:buClr>
              <a:buFont typeface="Arial" panose="020B0604020202020204" pitchFamily="34" charset="0"/>
              <a:buChar char="•"/>
              <a:defRPr/>
            </a:pPr>
            <a:r>
              <a:rPr lang="en-US" altLang="zh-CN" sz="2400" dirty="0" smtClean="0">
                <a:latin typeface="Helvetica" pitchFamily="34" charset="0"/>
              </a:rPr>
              <a:t>…</a:t>
            </a:r>
            <a:endParaRPr lang="en-US" altLang="zh-CN" sz="2400" dirty="0" smtClean="0">
              <a:latin typeface="Helvetica" pitchFamily="34" charset="0"/>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68" y="5062"/>
            <a:ext cx="4723980" cy="11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对角圆角矩形 20"/>
          <p:cNvSpPr/>
          <p:nvPr/>
        </p:nvSpPr>
        <p:spPr>
          <a:xfrm>
            <a:off x="737215" y="1628799"/>
            <a:ext cx="4115608" cy="3785653"/>
          </a:xfrm>
          <a:prstGeom prst="round2DiagRect">
            <a:avLst/>
          </a:prstGeom>
          <a:noFill/>
          <a:ln>
            <a:solidFill>
              <a:srgbClr val="00B0F0"/>
            </a:solidFill>
          </a:ln>
          <a:effectLst>
            <a:glow rad="63500">
              <a:schemeClr val="accent5">
                <a:satMod val="175000"/>
                <a:alpha val="40000"/>
              </a:schemeClr>
            </a:glow>
            <a:outerShdw blurRad="40000" dist="23000" dir="5400000" rotWithShape="0">
              <a:srgbClr val="000000">
                <a:alpha val="35000"/>
              </a:srgbClr>
            </a:outerShdw>
            <a:reflection stA="50000" endPos="37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sz="2400">
              <a:solidFill>
                <a:srgbClr val="00B0F0"/>
              </a:solidFill>
            </a:endParaRPr>
          </a:p>
        </p:txBody>
      </p:sp>
      <p:sp>
        <p:nvSpPr>
          <p:cNvPr id="2" name="Title 1"/>
          <p:cNvSpPr>
            <a:spLocks noGrp="1"/>
          </p:cNvSpPr>
          <p:nvPr>
            <p:ph type="title"/>
          </p:nvPr>
        </p:nvSpPr>
        <p:spPr/>
        <p:txBody>
          <a:bodyPr/>
          <a:lstStyle/>
          <a:p>
            <a:r>
              <a:rPr lang="en-US" smtClean="0"/>
              <a:t>    </a:t>
            </a:r>
            <a:endParaRPr lang="en-US"/>
          </a:p>
        </p:txBody>
      </p:sp>
      <p:sp>
        <p:nvSpPr>
          <p:cNvPr id="14" name="TextBox 13"/>
          <p:cNvSpPr txBox="1"/>
          <p:nvPr/>
        </p:nvSpPr>
        <p:spPr>
          <a:xfrm>
            <a:off x="902725" y="1628800"/>
            <a:ext cx="3669275" cy="3785652"/>
          </a:xfrm>
          <a:prstGeom prst="rect">
            <a:avLst/>
          </a:prstGeom>
          <a:noFill/>
          <a:ln>
            <a:noFill/>
          </a:ln>
          <a:effectLst>
            <a:glow rad="63500">
              <a:schemeClr val="accent5">
                <a:satMod val="175000"/>
                <a:alpha val="40000"/>
              </a:schemeClr>
            </a:glow>
          </a:effectLst>
        </p:spPr>
        <p:txBody>
          <a:bodyPr wrap="square" rtlCol="0">
            <a:spAutoFit/>
          </a:bodyPr>
          <a:lstStyle/>
          <a:p>
            <a:pPr algn="just">
              <a:lnSpc>
                <a:spcPct val="200000"/>
              </a:lnSpc>
            </a:pPr>
            <a:r>
              <a:rPr lang="en-US" altLang="zh-CN" sz="2400" smtClean="0">
                <a:latin typeface="Helvetica" pitchFamily="34" charset="0"/>
              </a:rPr>
              <a:t>Based on your study of the two texts, compare the writing styles of the two texts in terms of their typical language features.</a:t>
            </a:r>
            <a:endParaRPr lang="en-US" altLang="zh-CN" sz="2400" smtClean="0">
              <a:latin typeface="Helvetica" pitchFamily="34" charset="0"/>
            </a:endParaRPr>
          </a:p>
        </p:txBody>
      </p:sp>
      <p:pic>
        <p:nvPicPr>
          <p:cNvPr id="10242" name="Picture 2" descr="c:\DOCUME~1\jiangll\APPLIC~1\360se6\USERDA~1\Temp\IS09AC~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24128" y="1628800"/>
            <a:ext cx="2718048" cy="4077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3521626"/>
            <a:ext cx="1500758" cy="34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8" y="8716"/>
            <a:ext cx="5286617" cy="1188036"/>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7506" name="Picture 2" descr="D:\已买图\物品\8025952851_M.jpg"/>
          <p:cNvPicPr>
            <a:picLocks noChangeAspect="1" noChangeArrowheads="1"/>
          </p:cNvPicPr>
          <p:nvPr/>
        </p:nvPicPr>
        <p:blipFill>
          <a:blip r:embed="rId1" cstate="print"/>
          <a:srcRect b="5612"/>
          <a:stretch>
            <a:fillRect/>
          </a:stretch>
        </p:blipFill>
        <p:spPr bwMode="auto">
          <a:xfrm>
            <a:off x="6796497" y="0"/>
            <a:ext cx="2321750" cy="1643050"/>
          </a:xfrm>
          <a:prstGeom prst="rect">
            <a:avLst/>
          </a:prstGeom>
          <a:noFill/>
        </p:spPr>
      </p:pic>
      <p:sp>
        <p:nvSpPr>
          <p:cNvPr id="6" name="文本框 5"/>
          <p:cNvSpPr txBox="1"/>
          <p:nvPr/>
        </p:nvSpPr>
        <p:spPr>
          <a:xfrm>
            <a:off x="214282" y="1926312"/>
            <a:ext cx="8601416" cy="492443"/>
          </a:xfrm>
          <a:prstGeom prst="rect">
            <a:avLst/>
          </a:prstGeom>
          <a:noFill/>
        </p:spPr>
        <p:txBody>
          <a:bodyPr wrap="square" rtlCol="0">
            <a:spAutoFit/>
          </a:bodyPr>
          <a:lstStyle/>
          <a:p>
            <a:pPr algn="just">
              <a:defRPr/>
            </a:pPr>
            <a:r>
              <a:rPr lang="en-US" altLang="zh-CN" sz="2600" smtClean="0">
                <a:solidFill>
                  <a:prstClr val="black"/>
                </a:solidFill>
                <a:latin typeface="Helvetica" pitchFamily="34" charset="0"/>
              </a:rPr>
              <a:t>1. What </a:t>
            </a:r>
            <a:r>
              <a:rPr lang="en-US" altLang="zh-CN" sz="2600">
                <a:solidFill>
                  <a:prstClr val="black"/>
                </a:solidFill>
                <a:latin typeface="Helvetica" pitchFamily="34" charset="0"/>
              </a:rPr>
              <a:t>are the typical language features of the two texts?</a:t>
            </a:r>
            <a:endParaRPr lang="en-US" altLang="zh-CN" sz="2600">
              <a:solidFill>
                <a:prstClr val="black"/>
              </a:solidFill>
              <a:latin typeface="Helvetica" pitchFamily="34" charset="0"/>
            </a:endParaRPr>
          </a:p>
        </p:txBody>
      </p:sp>
      <p:sp>
        <p:nvSpPr>
          <p:cNvPr id="13" name="文本框 5"/>
          <p:cNvSpPr txBox="1"/>
          <p:nvPr/>
        </p:nvSpPr>
        <p:spPr>
          <a:xfrm>
            <a:off x="280149" y="3722375"/>
            <a:ext cx="8792445" cy="492443"/>
          </a:xfrm>
          <a:prstGeom prst="rect">
            <a:avLst/>
          </a:prstGeom>
          <a:noFill/>
        </p:spPr>
        <p:txBody>
          <a:bodyPr wrap="square" rtlCol="0">
            <a:spAutoFit/>
          </a:bodyPr>
          <a:lstStyle/>
          <a:p>
            <a:pPr algn="just">
              <a:defRPr/>
            </a:pPr>
            <a:r>
              <a:rPr lang="en-US" altLang="zh-CN" sz="2600" smtClean="0">
                <a:solidFill>
                  <a:prstClr val="black"/>
                </a:solidFill>
                <a:latin typeface="Helvetica" pitchFamily="34" charset="0"/>
              </a:rPr>
              <a:t>2. List </a:t>
            </a:r>
            <a:r>
              <a:rPr lang="en-US" altLang="zh-CN" sz="2600">
                <a:solidFill>
                  <a:prstClr val="black"/>
                </a:solidFill>
                <a:latin typeface="Helvetica" pitchFamily="34" charset="0"/>
              </a:rPr>
              <a:t>more examples from the text to support your ideas.</a:t>
            </a:r>
            <a:endParaRPr lang="en-US" altLang="zh-CN" sz="2600">
              <a:solidFill>
                <a:prstClr val="black"/>
              </a:solidFill>
              <a:latin typeface="Helvetica" pitchFamily="34" charset="0"/>
            </a:endParaRPr>
          </a:p>
        </p:txBody>
      </p:sp>
      <p:pic>
        <p:nvPicPr>
          <p:cNvPr id="18"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6040" y="2598038"/>
            <a:ext cx="1147290" cy="9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rId2" action="ppaction://hlinksldjump"/>
          </p:cNvPr>
          <p:cNvSpPr txBox="1"/>
          <p:nvPr/>
        </p:nvSpPr>
        <p:spPr>
          <a:xfrm>
            <a:off x="7595108" y="2649128"/>
            <a:ext cx="756245"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20" name="Picture 2">
            <a:hlinkClick r:id="rId4"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408" y="4455426"/>
            <a:ext cx="1147290" cy="9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4" action="ppaction://hlinksldjump"/>
          </p:cNvPr>
          <p:cNvSpPr txBox="1"/>
          <p:nvPr/>
        </p:nvSpPr>
        <p:spPr>
          <a:xfrm>
            <a:off x="7627476" y="4506516"/>
            <a:ext cx="756245" cy="400110"/>
          </a:xfrm>
          <a:prstGeom prst="rect">
            <a:avLst/>
          </a:prstGeom>
          <a:noFill/>
        </p:spPr>
        <p:txBody>
          <a:bodyPr wrap="square" rtlCol="0">
            <a:spAutoFit/>
          </a:bodyPr>
          <a:lstStyle/>
          <a:p>
            <a:r>
              <a:rPr lang="en-US" altLang="zh-CN" sz="20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8" y="8716"/>
            <a:ext cx="5286617" cy="1188036"/>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1225115" y="5157629"/>
            <a:ext cx="7418851" cy="1200329"/>
          </a:xfrm>
          <a:prstGeom prst="rect">
            <a:avLst/>
          </a:prstGeom>
          <a:noFill/>
          <a:ln w="9525">
            <a:noFill/>
            <a:miter lim="800000"/>
          </a:ln>
        </p:spPr>
        <p:txBody>
          <a:bodyPr wrap="square">
            <a:spAutoFit/>
          </a:bodyPr>
          <a:lstStyle/>
          <a:p>
            <a:r>
              <a:rPr lang="en-US" altLang="zh-CN" sz="2400" b="1" i="1" dirty="0" smtClean="0">
                <a:solidFill>
                  <a:srgbClr val="0070C0"/>
                </a:solidFill>
                <a:latin typeface="Helvetica" pitchFamily="34" charset="0"/>
              </a:rPr>
              <a:t>Text B </a:t>
            </a:r>
            <a:r>
              <a:rPr lang="en-US" altLang="zh-CN" sz="2400" b="1" dirty="0" smtClean="0">
                <a:solidFill>
                  <a:srgbClr val="0070C0"/>
                </a:solidFill>
                <a:latin typeface="Helvetica" pitchFamily="34" charset="0"/>
              </a:rPr>
              <a:t>exemplifies </a:t>
            </a:r>
            <a:r>
              <a:rPr lang="en-US" altLang="zh-CN" sz="2400" dirty="0" smtClean="0">
                <a:latin typeface="Helvetica" pitchFamily="34" charset="0"/>
              </a:rPr>
              <a:t>the writing technique of </a:t>
            </a:r>
            <a:r>
              <a:rPr lang="en-US" altLang="zh-CN" sz="2400" b="1" dirty="0" smtClean="0">
                <a:solidFill>
                  <a:srgbClr val="0070C0"/>
                </a:solidFill>
                <a:latin typeface="Helvetica" pitchFamily="34" charset="0"/>
              </a:rPr>
              <a:t>narration</a:t>
            </a:r>
            <a:r>
              <a:rPr lang="en-US" altLang="zh-CN" sz="2400" dirty="0" smtClean="0">
                <a:latin typeface="Helvetica" pitchFamily="34" charset="0"/>
              </a:rPr>
              <a:t>, in which Les Brown’s struggles to become a DJ is depicted very vividly and elaborately. </a:t>
            </a:r>
            <a:endParaRPr lang="en-US" altLang="zh-CN" sz="2400" dirty="0" smtClean="0">
              <a:latin typeface="Helvetica" pitchFamily="34" charset="0"/>
            </a:endParaRPr>
          </a:p>
        </p:txBody>
      </p:sp>
      <p:sp>
        <p:nvSpPr>
          <p:cNvPr id="14" name="文本框 5"/>
          <p:cNvSpPr txBox="1"/>
          <p:nvPr/>
        </p:nvSpPr>
        <p:spPr>
          <a:xfrm>
            <a:off x="142844" y="1142984"/>
            <a:ext cx="8858280" cy="492443"/>
          </a:xfrm>
          <a:prstGeom prst="rect">
            <a:avLst/>
          </a:prstGeom>
          <a:noFill/>
        </p:spPr>
        <p:txBody>
          <a:bodyPr wrap="square" rtlCol="0">
            <a:spAutoFit/>
          </a:bodyPr>
          <a:lstStyle/>
          <a:p>
            <a:pPr algn="just">
              <a:defRPr/>
            </a:pPr>
            <a:r>
              <a:rPr lang="en-US" altLang="zh-CN" sz="2600" dirty="0" smtClean="0">
                <a:solidFill>
                  <a:prstClr val="black"/>
                </a:solidFill>
                <a:latin typeface="Helvetica" pitchFamily="34" charset="0"/>
              </a:rPr>
              <a:t>1. What </a:t>
            </a:r>
            <a:r>
              <a:rPr lang="en-US" altLang="zh-CN" sz="2600" dirty="0">
                <a:solidFill>
                  <a:prstClr val="black"/>
                </a:solidFill>
                <a:latin typeface="Helvetica" pitchFamily="34" charset="0"/>
              </a:rPr>
              <a:t>are the typical language features of the two texts?</a:t>
            </a:r>
            <a:endParaRPr lang="en-US" altLang="zh-CN" sz="2600" dirty="0">
              <a:solidFill>
                <a:prstClr val="black"/>
              </a:solidFill>
              <a:latin typeface="Helvetica" pitchFamily="34" charset="0"/>
            </a:endParaRPr>
          </a:p>
        </p:txBody>
      </p:sp>
      <p:pic>
        <p:nvPicPr>
          <p:cNvPr id="13" name="Picture 4">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500034" y="1928801"/>
            <a:ext cx="8184779" cy="4711155"/>
            <a:chOff x="650083" y="2327121"/>
            <a:chExt cx="7596614" cy="3513360"/>
          </a:xfrm>
        </p:grpSpPr>
        <p:sp>
          <p:nvSpPr>
            <p:cNvPr id="18" name="圆角矩形 17"/>
            <p:cNvSpPr/>
            <p:nvPr/>
          </p:nvSpPr>
          <p:spPr>
            <a:xfrm>
              <a:off x="980865" y="2490337"/>
              <a:ext cx="7265832" cy="3350144"/>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83" y="2327121"/>
              <a:ext cx="1628775" cy="128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4" action="ppaction://hlinksldjump"/>
            </p:cNvPr>
            <p:cNvSpPr txBox="1"/>
            <p:nvPr/>
          </p:nvSpPr>
          <p:spPr>
            <a:xfrm>
              <a:off x="723753" y="2521422"/>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9" name="Rectangle 20"/>
          <p:cNvSpPr>
            <a:spLocks noChangeArrowheads="1"/>
          </p:cNvSpPr>
          <p:nvPr/>
        </p:nvSpPr>
        <p:spPr bwMode="auto">
          <a:xfrm>
            <a:off x="1214414" y="2465856"/>
            <a:ext cx="7418851" cy="2677656"/>
          </a:xfrm>
          <a:prstGeom prst="rect">
            <a:avLst/>
          </a:prstGeom>
          <a:noFill/>
          <a:ln w="9525">
            <a:noFill/>
            <a:miter lim="800000"/>
          </a:ln>
          <a:effectLst>
            <a:prstShdw prst="shdw11">
              <a:schemeClr val="accent1">
                <a:gamma/>
                <a:shade val="60000"/>
                <a:invGamma/>
                <a:alpha val="50000"/>
              </a:schemeClr>
            </a:prstShdw>
          </a:effectLst>
        </p:spPr>
        <p:txBody>
          <a:bodyPr wrap="square" anchor="ctr">
            <a:spAutoFit/>
          </a:bodyPr>
          <a:lstStyle/>
          <a:p>
            <a:r>
              <a:rPr lang="en-US" altLang="zh-CN" sz="2400" b="1" i="1" dirty="0" smtClean="0">
                <a:solidFill>
                  <a:srgbClr val="0070C0"/>
                </a:solidFill>
                <a:latin typeface="Helvetica" pitchFamily="34" charset="0"/>
              </a:rPr>
              <a:t>Text A </a:t>
            </a:r>
            <a:r>
              <a:rPr lang="en-US" altLang="zh-CN" sz="2400" dirty="0" smtClean="0">
                <a:latin typeface="Helvetica" pitchFamily="34" charset="0"/>
              </a:rPr>
              <a:t>is an </a:t>
            </a:r>
            <a:r>
              <a:rPr lang="en-US" altLang="zh-CN" sz="2400" b="1" dirty="0" smtClean="0">
                <a:solidFill>
                  <a:srgbClr val="0070C0"/>
                </a:solidFill>
                <a:latin typeface="Helvetica" pitchFamily="34" charset="0"/>
              </a:rPr>
              <a:t>example essay</a:t>
            </a:r>
            <a:r>
              <a:rPr lang="en-US" altLang="zh-CN" sz="2400" dirty="0" smtClean="0">
                <a:latin typeface="Helvetica" pitchFamily="34" charset="0"/>
              </a:rPr>
              <a:t>, in which </a:t>
            </a:r>
            <a:r>
              <a:rPr lang="en-US" altLang="zh-CN" sz="2400" b="1" dirty="0" smtClean="0">
                <a:solidFill>
                  <a:srgbClr val="0070C0"/>
                </a:solidFill>
                <a:latin typeface="Helvetica" pitchFamily="34" charset="0"/>
              </a:rPr>
              <a:t>examples </a:t>
            </a:r>
            <a:r>
              <a:rPr lang="en-US" altLang="zh-CN" sz="2400" dirty="0" smtClean="0">
                <a:latin typeface="Helvetica" pitchFamily="34" charset="0"/>
              </a:rPr>
              <a:t>are provided to </a:t>
            </a:r>
            <a:r>
              <a:rPr lang="en-US" altLang="zh-CN" sz="2400" b="1" dirty="0" smtClean="0">
                <a:solidFill>
                  <a:srgbClr val="0070C0"/>
                </a:solidFill>
                <a:latin typeface="Helvetica" pitchFamily="34" charset="0"/>
              </a:rPr>
              <a:t>explain</a:t>
            </a:r>
            <a:r>
              <a:rPr lang="en-US" altLang="zh-CN" sz="2400" dirty="0" smtClean="0">
                <a:latin typeface="Helvetica" pitchFamily="34" charset="0"/>
              </a:rPr>
              <a:t> the statement the author makes. Its </a:t>
            </a:r>
            <a:r>
              <a:rPr lang="en-US" altLang="zh-CN" sz="2400" b="1" dirty="0" smtClean="0">
                <a:solidFill>
                  <a:srgbClr val="0070C0"/>
                </a:solidFill>
                <a:latin typeface="Helvetica" pitchFamily="34" charset="0"/>
              </a:rPr>
              <a:t>parallel sentence structures </a:t>
            </a:r>
            <a:r>
              <a:rPr lang="en-US" altLang="zh-CN" sz="2400" dirty="0" smtClean="0">
                <a:latin typeface="Helvetica" pitchFamily="34" charset="0"/>
              </a:rPr>
              <a:t>used to describe the similarities between Einstein and Edison, Churchill and Lincoln give students a good idea about how to use parallelism in writing a comparison / contrast essay. </a:t>
            </a:r>
            <a:endParaRPr lang="en-US" altLang="zh-CN" sz="2400" dirty="0" smtClean="0">
              <a:latin typeface="Helvetica" pitchFamily="34" charset="0"/>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8" y="8716"/>
            <a:ext cx="5286617" cy="1188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214314" y="1507797"/>
            <a:ext cx="8715404" cy="492443"/>
          </a:xfrm>
          <a:prstGeom prst="rect">
            <a:avLst/>
          </a:prstGeom>
          <a:noFill/>
        </p:spPr>
        <p:txBody>
          <a:bodyPr wrap="square" rtlCol="0">
            <a:spAutoFit/>
          </a:bodyPr>
          <a:lstStyle/>
          <a:p>
            <a:pPr algn="just">
              <a:defRPr/>
            </a:pPr>
            <a:r>
              <a:rPr lang="en-US" altLang="zh-CN" sz="2600" smtClean="0">
                <a:solidFill>
                  <a:prstClr val="black"/>
                </a:solidFill>
                <a:latin typeface="Helvetica" pitchFamily="34" charset="0"/>
              </a:rPr>
              <a:t>2. List </a:t>
            </a:r>
            <a:r>
              <a:rPr lang="en-US" altLang="zh-CN" sz="2600">
                <a:solidFill>
                  <a:prstClr val="black"/>
                </a:solidFill>
                <a:latin typeface="Helvetica" pitchFamily="34" charset="0"/>
              </a:rPr>
              <a:t>more examples from the text to support your ideas.</a:t>
            </a:r>
            <a:endParaRPr lang="en-US" altLang="zh-CN" sz="2600">
              <a:solidFill>
                <a:prstClr val="black"/>
              </a:solidFill>
              <a:latin typeface="Helvetica" pitchFamily="34" charset="0"/>
            </a:endParaRPr>
          </a:p>
        </p:txBody>
      </p:sp>
      <p:grpSp>
        <p:nvGrpSpPr>
          <p:cNvPr id="14" name="组合 13"/>
          <p:cNvGrpSpPr/>
          <p:nvPr/>
        </p:nvGrpSpPr>
        <p:grpSpPr>
          <a:xfrm>
            <a:off x="650083" y="2327121"/>
            <a:ext cx="7596614" cy="3656087"/>
            <a:chOff x="650083" y="2327121"/>
            <a:chExt cx="7596614" cy="3513360"/>
          </a:xfrm>
        </p:grpSpPr>
        <p:sp>
          <p:nvSpPr>
            <p:cNvPr id="15" name="圆角矩形 14"/>
            <p:cNvSpPr/>
            <p:nvPr/>
          </p:nvSpPr>
          <p:spPr>
            <a:xfrm>
              <a:off x="980865" y="2490337"/>
              <a:ext cx="7265832" cy="3350144"/>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83" y="2327121"/>
              <a:ext cx="1628775" cy="128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rId2" action="ppaction://hlinksldjump"/>
            </p:cNvPr>
            <p:cNvSpPr txBox="1"/>
            <p:nvPr/>
          </p:nvSpPr>
          <p:spPr>
            <a:xfrm>
              <a:off x="723753" y="2521422"/>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9" name="Rectangle 20"/>
          <p:cNvSpPr>
            <a:spLocks noChangeArrowheads="1"/>
          </p:cNvSpPr>
          <p:nvPr/>
        </p:nvSpPr>
        <p:spPr bwMode="auto">
          <a:xfrm>
            <a:off x="1285852" y="2714621"/>
            <a:ext cx="6817968" cy="3268587"/>
          </a:xfrm>
          <a:prstGeom prst="rect">
            <a:avLst/>
          </a:prstGeom>
          <a:noFill/>
          <a:ln w="9525">
            <a:noFill/>
            <a:miter lim="800000"/>
          </a:ln>
          <a:effectLst>
            <a:prstShdw prst="shdw11">
              <a:schemeClr val="accent1">
                <a:gamma/>
                <a:shade val="60000"/>
                <a:invGamma/>
                <a:alpha val="50000"/>
              </a:schemeClr>
            </a:prstShdw>
          </a:effectLst>
        </p:spPr>
        <p:txBody>
          <a:bodyPr wrap="square" anchor="ctr">
            <a:spAutoFit/>
          </a:bodyPr>
          <a:lstStyle/>
          <a:p>
            <a:pPr algn="just">
              <a:lnSpc>
                <a:spcPct val="130000"/>
              </a:lnSpc>
              <a:defRPr/>
            </a:pPr>
            <a:r>
              <a:rPr lang="en-US" altLang="zh-CN" sz="2400" b="1" i="1" dirty="0" smtClean="0">
                <a:solidFill>
                  <a:srgbClr val="0070C0"/>
                </a:solidFill>
                <a:latin typeface="Helvetica" pitchFamily="34" charset="0"/>
              </a:rPr>
              <a:t>Text A</a:t>
            </a:r>
            <a:r>
              <a:rPr lang="en-US" altLang="zh-CN" sz="2400" b="1" dirty="0" smtClean="0">
                <a:solidFill>
                  <a:srgbClr val="0070C0"/>
                </a:solidFill>
                <a:latin typeface="Helvetica" pitchFamily="34" charset="0"/>
              </a:rPr>
              <a:t> </a:t>
            </a:r>
            <a:r>
              <a:rPr lang="en-US" altLang="zh-CN" sz="2400" dirty="0" smtClean="0">
                <a:latin typeface="Helvetica" pitchFamily="34" charset="0"/>
              </a:rPr>
              <a:t>uses parallel structure to show the similarities between celebrities:</a:t>
            </a:r>
            <a:r>
              <a:rPr lang="en-US" altLang="zh-CN" sz="2400" dirty="0" smtClean="0"/>
              <a:t> </a:t>
            </a:r>
            <a:endParaRPr lang="zh-CN" altLang="en-US" sz="2400" dirty="0" smtClean="0">
              <a:latin typeface="Helvetica" pitchFamily="34" charset="0"/>
            </a:endParaRPr>
          </a:p>
          <a:p>
            <a:pPr algn="just">
              <a:lnSpc>
                <a:spcPct val="150000"/>
              </a:lnSpc>
              <a:defRPr/>
            </a:pPr>
            <a:r>
              <a:rPr lang="en-US" altLang="zh-CN" sz="2400" i="1" dirty="0" smtClean="0">
                <a:solidFill>
                  <a:srgbClr val="0070C0"/>
                </a:solidFill>
                <a:latin typeface="Helvetica" pitchFamily="34" charset="0"/>
              </a:rPr>
              <a:t>Both faced … criticism. Both were called … by their teachers. …Yet both boys’ parents believed in them. … In the end, both Einstein and Edison …benefit the entire world today. </a:t>
            </a:r>
            <a:endParaRPr lang="en-US" altLang="zh-CN" sz="2400" i="1" dirty="0" smtClean="0">
              <a:solidFill>
                <a:srgbClr val="0070C0"/>
              </a:solidFill>
              <a:latin typeface="Helvetica" pitchFamily="34"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8" y="8716"/>
            <a:ext cx="5286617" cy="1188036"/>
          </a:xfrm>
          <a:prstGeom prst="rect">
            <a:avLst/>
          </a:prstGeom>
        </p:spPr>
      </p:pic>
      <p:sp>
        <p:nvSpPr>
          <p:cNvPr id="12" name="右箭头 11">
            <a:hlinkClick r:id="" action="ppaction://hlinkshowjump?jump=nextslide"/>
          </p:cNvPr>
          <p:cNvSpPr/>
          <p:nvPr/>
        </p:nvSpPr>
        <p:spPr>
          <a:xfrm>
            <a:off x="5220072"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a:t>
            </a:r>
            <a:r>
              <a:rPr lang="en-US" altLang="zh-CN" sz="1600" dirty="0">
                <a:ln>
                  <a:solidFill>
                    <a:schemeClr val="tx1"/>
                  </a:solidFill>
                </a:ln>
                <a:solidFill>
                  <a:schemeClr val="tx1"/>
                </a:solidFill>
                <a:hlinkClick r:id="rId4" action="ppaction://hlinksldjump"/>
              </a:rPr>
              <a:t>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214314" y="1507797"/>
            <a:ext cx="8715404" cy="492443"/>
          </a:xfrm>
          <a:prstGeom prst="rect">
            <a:avLst/>
          </a:prstGeom>
          <a:noFill/>
        </p:spPr>
        <p:txBody>
          <a:bodyPr wrap="square" rtlCol="0">
            <a:spAutoFit/>
          </a:bodyPr>
          <a:lstStyle/>
          <a:p>
            <a:pPr algn="just">
              <a:defRPr/>
            </a:pPr>
            <a:r>
              <a:rPr lang="en-US" altLang="zh-CN" sz="2600" smtClean="0">
                <a:solidFill>
                  <a:prstClr val="black"/>
                </a:solidFill>
                <a:latin typeface="Helvetica" pitchFamily="34" charset="0"/>
              </a:rPr>
              <a:t>2. List </a:t>
            </a:r>
            <a:r>
              <a:rPr lang="en-US" altLang="zh-CN" sz="2600">
                <a:solidFill>
                  <a:prstClr val="black"/>
                </a:solidFill>
                <a:latin typeface="Helvetica" pitchFamily="34" charset="0"/>
              </a:rPr>
              <a:t>more examples from the text to support your ideas.</a:t>
            </a:r>
            <a:endParaRPr lang="en-US" altLang="zh-CN" sz="2600">
              <a:solidFill>
                <a:prstClr val="black"/>
              </a:solidFill>
              <a:latin typeface="Helvetica" pitchFamily="34" charset="0"/>
            </a:endParaRPr>
          </a:p>
        </p:txBody>
      </p:sp>
      <p:grpSp>
        <p:nvGrpSpPr>
          <p:cNvPr id="2" name="组合 13"/>
          <p:cNvGrpSpPr/>
          <p:nvPr/>
        </p:nvGrpSpPr>
        <p:grpSpPr>
          <a:xfrm>
            <a:off x="650083" y="2327121"/>
            <a:ext cx="8184778" cy="3854008"/>
            <a:chOff x="650083" y="2327121"/>
            <a:chExt cx="8184778" cy="3513360"/>
          </a:xfrm>
        </p:grpSpPr>
        <p:sp>
          <p:nvSpPr>
            <p:cNvPr id="15" name="圆角矩形 14"/>
            <p:cNvSpPr/>
            <p:nvPr/>
          </p:nvSpPr>
          <p:spPr>
            <a:xfrm>
              <a:off x="980864" y="2490337"/>
              <a:ext cx="7853997" cy="3350144"/>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83" y="2327121"/>
              <a:ext cx="1628775" cy="128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rId2" action="ppaction://hlinksldjump"/>
            </p:cNvPr>
            <p:cNvSpPr txBox="1"/>
            <p:nvPr/>
          </p:nvSpPr>
          <p:spPr>
            <a:xfrm>
              <a:off x="723753" y="2521422"/>
              <a:ext cx="1073620" cy="461665"/>
            </a:xfrm>
            <a:prstGeom prst="rect">
              <a:avLst/>
            </a:prstGeom>
            <a:noFill/>
          </p:spPr>
          <p:txBody>
            <a:bodyPr wrap="square" rtlCol="0">
              <a:spAutoFit/>
            </a:bodyPr>
            <a:lstStyle/>
            <a:p>
              <a:r>
                <a:rPr lang="en-US" altLang="zh-CN" sz="2400" b="1"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pic>
        <p:nvPicPr>
          <p:cNvPr id="13"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0"/>
          <p:cNvSpPr>
            <a:spLocks noChangeArrowheads="1"/>
          </p:cNvSpPr>
          <p:nvPr/>
        </p:nvSpPr>
        <p:spPr bwMode="auto">
          <a:xfrm>
            <a:off x="1435754" y="2708920"/>
            <a:ext cx="7113865" cy="3453253"/>
          </a:xfrm>
          <a:prstGeom prst="rect">
            <a:avLst/>
          </a:prstGeom>
          <a:noFill/>
          <a:ln w="9525">
            <a:noFill/>
            <a:miter lim="800000"/>
          </a:ln>
          <a:effectLst/>
        </p:spPr>
        <p:txBody>
          <a:bodyPr wrap="square" anchor="ctr">
            <a:spAutoFit/>
          </a:bodyPr>
          <a:lstStyle/>
          <a:p>
            <a:pPr algn="just">
              <a:lnSpc>
                <a:spcPct val="130000"/>
              </a:lnSpc>
              <a:defRPr/>
            </a:pPr>
            <a:r>
              <a:rPr lang="en-US" altLang="zh-CN" sz="2400" dirty="0" smtClean="0">
                <a:latin typeface="Helvetica" pitchFamily="34" charset="0"/>
              </a:rPr>
              <a:t>Other parallel structures used:</a:t>
            </a:r>
            <a:r>
              <a:rPr lang="en-US" altLang="zh-CN" sz="2400" dirty="0" smtClean="0"/>
              <a:t> </a:t>
            </a:r>
            <a:endParaRPr lang="zh-CN" altLang="en-US" sz="2400" dirty="0" smtClean="0">
              <a:latin typeface="Helvetica" pitchFamily="34" charset="0"/>
            </a:endParaRPr>
          </a:p>
          <a:p>
            <a:pPr algn="just">
              <a:lnSpc>
                <a:spcPct val="130000"/>
              </a:lnSpc>
              <a:buFont typeface="Arial" panose="020B0604020202020204" pitchFamily="34" charset="0"/>
              <a:buChar char="•"/>
              <a:defRPr/>
            </a:pPr>
            <a:r>
              <a:rPr lang="en-US" altLang="zh-CN" sz="2400" i="1" dirty="0" smtClean="0">
                <a:solidFill>
                  <a:srgbClr val="0070C0"/>
                </a:solidFill>
                <a:latin typeface="Helvetica" pitchFamily="34" charset="0"/>
              </a:rPr>
              <a:t>Many people simply say that they want something, but they do not expend the substantial effort required to achieve it. Many people let the threat of failure stop them from trying with all of their heart.</a:t>
            </a:r>
            <a:endParaRPr lang="en-US" altLang="zh-CN" sz="2400" i="1" dirty="0" smtClean="0">
              <a:solidFill>
                <a:srgbClr val="0070C0"/>
              </a:solidFill>
              <a:latin typeface="Helvetica" pitchFamily="34" charset="0"/>
            </a:endParaRPr>
          </a:p>
          <a:p>
            <a:pPr algn="just">
              <a:lnSpc>
                <a:spcPct val="130000"/>
              </a:lnSpc>
              <a:buFont typeface="Arial" panose="020B0604020202020204" pitchFamily="34" charset="0"/>
              <a:buChar char="•"/>
              <a:defRPr/>
            </a:pPr>
            <a:r>
              <a:rPr lang="en-US" altLang="zh-CN" sz="2400" i="1" dirty="0" smtClean="0">
                <a:solidFill>
                  <a:srgbClr val="0070C0"/>
                </a:solidFill>
                <a:latin typeface="Helvetica" pitchFamily="34" charset="0"/>
              </a:rPr>
              <a:t> Focus on becoming more knowledgeable. Focus on gradual, consistent progress.</a:t>
            </a:r>
            <a:endParaRPr lang="en-US" altLang="zh-CN" sz="2400" i="1" dirty="0" smtClean="0">
              <a:solidFill>
                <a:srgbClr val="0070C0"/>
              </a:solidFill>
              <a:latin typeface="Helvetica" pitchFamily="34" charset="0"/>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8" y="8716"/>
            <a:ext cx="5286617" cy="1188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4">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1113040" y="1082422"/>
            <a:ext cx="7286676" cy="3187667"/>
            <a:chOff x="-32" y="1647183"/>
            <a:chExt cx="7286676" cy="3187667"/>
          </a:xfrm>
        </p:grpSpPr>
        <p:sp>
          <p:nvSpPr>
            <p:cNvPr id="15" name="TextBox 8"/>
            <p:cNvSpPr txBox="1"/>
            <p:nvPr/>
          </p:nvSpPr>
          <p:spPr>
            <a:xfrm>
              <a:off x="-32" y="1813955"/>
              <a:ext cx="4214842" cy="523220"/>
            </a:xfrm>
            <a:prstGeom prst="rect">
              <a:avLst/>
            </a:prstGeom>
            <a:noFill/>
          </p:spPr>
          <p:txBody>
            <a:bodyPr wrap="square" rtlCol="0">
              <a:spAutoFit/>
            </a:bodyPr>
            <a:lstStyle/>
            <a:p>
              <a:pPr eaLnBrk="0" hangingPunct="0">
                <a:defRPr/>
              </a:pPr>
              <a:r>
                <a:rPr lang="en-US" altLang="zh-CN" sz="2800" dirty="0" smtClean="0">
                  <a:latin typeface="Helvetica" pitchFamily="34" charset="0"/>
                  <a:ea typeface="楷体_GB2312" panose="02010609030101010101" pitchFamily="49" charset="-122"/>
                </a:rPr>
                <a:t>1. Who is Les Brown?</a:t>
              </a:r>
              <a:endParaRPr lang="en-US" altLang="zh-CN" sz="2800" dirty="0">
                <a:latin typeface="Helvetica" pitchFamily="34" charset="0"/>
                <a:ea typeface="楷体_GB2312" panose="02010609030101010101" pitchFamily="49" charset="-122"/>
              </a:endParaRPr>
            </a:p>
          </p:txBody>
        </p:sp>
        <p:sp>
          <p:nvSpPr>
            <p:cNvPr id="16" name="TextBox 8"/>
            <p:cNvSpPr txBox="1"/>
            <p:nvPr/>
          </p:nvSpPr>
          <p:spPr>
            <a:xfrm>
              <a:off x="-32" y="2919864"/>
              <a:ext cx="5489828" cy="523220"/>
            </a:xfrm>
            <a:prstGeom prst="rect">
              <a:avLst/>
            </a:prstGeom>
            <a:noFill/>
          </p:spPr>
          <p:txBody>
            <a:bodyPr wrap="square" rtlCol="0">
              <a:spAutoFit/>
            </a:bodyPr>
            <a:lstStyle/>
            <a:p>
              <a:pPr eaLnBrk="0" hangingPunct="0">
                <a:defRPr/>
              </a:pPr>
              <a:r>
                <a:rPr lang="en-US" altLang="zh-CN" sz="2800" dirty="0" smtClean="0">
                  <a:latin typeface="Helvetica" pitchFamily="34" charset="0"/>
                  <a:ea typeface="楷体_GB2312" panose="02010609030101010101" pitchFamily="49" charset="-122"/>
                </a:rPr>
                <a:t>2. What is special education?</a:t>
              </a:r>
              <a:endParaRPr lang="en-US" altLang="zh-CN" sz="2800" dirty="0">
                <a:latin typeface="Helvetica" pitchFamily="34" charset="0"/>
                <a:ea typeface="楷体_GB2312" panose="02010609030101010101" pitchFamily="49" charset="-122"/>
              </a:endParaRPr>
            </a:p>
          </p:txBody>
        </p:sp>
        <p:sp>
          <p:nvSpPr>
            <p:cNvPr id="17" name="TextBox 8"/>
            <p:cNvSpPr txBox="1"/>
            <p:nvPr/>
          </p:nvSpPr>
          <p:spPr>
            <a:xfrm>
              <a:off x="-32" y="4065199"/>
              <a:ext cx="4389733" cy="523220"/>
            </a:xfrm>
            <a:prstGeom prst="rect">
              <a:avLst/>
            </a:prstGeom>
            <a:noFill/>
          </p:spPr>
          <p:txBody>
            <a:bodyPr wrap="square" rtlCol="0">
              <a:spAutoFit/>
            </a:bodyPr>
            <a:lstStyle/>
            <a:p>
              <a:pPr>
                <a:defRPr/>
              </a:pPr>
              <a:r>
                <a:rPr lang="en-US" altLang="zh-CN" sz="2800" dirty="0" smtClean="0">
                  <a:latin typeface="Helvetica" pitchFamily="34" charset="0"/>
                  <a:ea typeface="楷体_GB2312" panose="02010609030101010101" pitchFamily="49" charset="-122"/>
                </a:rPr>
                <a:t>3. What is a DJ?</a:t>
              </a:r>
              <a:endParaRPr lang="en-US" altLang="zh-CN" sz="2800" dirty="0">
                <a:latin typeface="Helvetica" pitchFamily="34" charset="0"/>
                <a:ea typeface="楷体_GB2312" panose="02010609030101010101" pitchFamily="49" charset="-122"/>
              </a:endParaRPr>
            </a:p>
          </p:txBody>
        </p:sp>
        <p:pic>
          <p:nvPicPr>
            <p:cNvPr id="18" name="Picture 7">
              <a:hlinkClick r:id="rId3" action="ppaction://hlinksldjump"/>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235755" y="1647183"/>
              <a:ext cx="1040048" cy="8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3" action="ppaction://hlinksldjump"/>
            </p:cNvPr>
            <p:cNvSpPr txBox="1"/>
            <p:nvPr/>
          </p:nvSpPr>
          <p:spPr>
            <a:xfrm>
              <a:off x="6340164" y="1887044"/>
              <a:ext cx="737311"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pic>
          <p:nvPicPr>
            <p:cNvPr id="23" name="Picture 7">
              <a:hlinkClick r:id="rId6" action="ppaction://hlinksldjump"/>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309038" y="2850753"/>
              <a:ext cx="936104" cy="7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6" action="ppaction://hlinksldjump"/>
            </p:cNvPr>
            <p:cNvSpPr txBox="1"/>
            <p:nvPr/>
          </p:nvSpPr>
          <p:spPr>
            <a:xfrm>
              <a:off x="6391374" y="305744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pic>
          <p:nvPicPr>
            <p:cNvPr id="25" name="Picture 7">
              <a:hlinkClick r:id="rId9" action="ppaction://hlinksldjump"/>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236290" y="3996410"/>
              <a:ext cx="1050354" cy="83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9" action="ppaction://hlinksldjump"/>
            </p:cNvPr>
            <p:cNvSpPr txBox="1"/>
            <p:nvPr/>
          </p:nvSpPr>
          <p:spPr>
            <a:xfrm>
              <a:off x="6356864" y="4208709"/>
              <a:ext cx="715466"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27" name="组合 26"/>
          <p:cNvGrpSpPr/>
          <p:nvPr/>
        </p:nvGrpSpPr>
        <p:grpSpPr>
          <a:xfrm>
            <a:off x="49108" y="44625"/>
            <a:ext cx="3631901" cy="720080"/>
            <a:chOff x="4000496" y="4075390"/>
            <a:chExt cx="5204432" cy="1052735"/>
          </a:xfrm>
        </p:grpSpPr>
        <p:pic>
          <p:nvPicPr>
            <p:cNvPr id="28" name="Picture 9"/>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hlinkClick r:id="rId3" action="ppaction://hlinksldjump"/>
            </p:cNvPr>
            <p:cNvSpPr txBox="1"/>
            <p:nvPr/>
          </p:nvSpPr>
          <p:spPr>
            <a:xfrm>
              <a:off x="5075292" y="4325255"/>
              <a:ext cx="4129636" cy="494956"/>
            </a:xfrm>
            <a:prstGeom prst="rect">
              <a:avLst/>
            </a:prstGeom>
            <a:noFill/>
          </p:spPr>
          <p:txBody>
            <a:bodyPr wrap="square" rtlCol="0">
              <a:spAutoFit/>
            </a:bodyPr>
            <a:lstStyle/>
            <a:p>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Background information</a:t>
              </a:r>
              <a:endParaRPr lang="zh-CN" altLang="en-US"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141313" name="Picture 1" descr="D:\找图\新视野读写3\新视野读写3册 大图原图\新视野3读写3单元首页图_全\NHCE_dx_3_Unit1_TextB.jpg"/>
          <p:cNvPicPr>
            <a:picLocks noChangeAspect="1" noChangeArrowheads="1"/>
          </p:cNvPicPr>
          <p:nvPr/>
        </p:nvPicPr>
        <p:blipFill>
          <a:blip r:embed="rId11" cstate="print"/>
          <a:srcRect/>
          <a:stretch>
            <a:fillRect/>
          </a:stretch>
        </p:blipFill>
        <p:spPr bwMode="auto">
          <a:xfrm>
            <a:off x="-6929" y="4270088"/>
            <a:ext cx="4436053" cy="258791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487" y="1240359"/>
            <a:ext cx="3190875"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0" y="1222678"/>
            <a:ext cx="3327905" cy="577850"/>
          </a:xfrm>
          <a:prstGeom prst="rect">
            <a:avLst/>
          </a:prstGeom>
          <a:noFill/>
        </p:spPr>
        <p:txBody>
          <a:bodyPr wrap="square" rtlCol="0">
            <a:spAutoFit/>
          </a:bodyPr>
          <a:lstStyle/>
          <a:p>
            <a:pPr eaLnBrk="0" hangingPunct="0">
              <a:lnSpc>
                <a:spcPct val="150000"/>
              </a:lnSpc>
            </a:pPr>
            <a:r>
              <a:rPr lang="en-US" altLang="zh-CN" sz="2400" dirty="0" smtClean="0">
                <a:solidFill>
                  <a:srgbClr val="000000"/>
                </a:solidFill>
                <a:latin typeface="Helvetica" pitchFamily="34" charset="0"/>
              </a:rPr>
              <a:t>   Unit project</a:t>
            </a:r>
            <a:endParaRPr lang="en-US" altLang="zh-CN" sz="2400" dirty="0" smtClean="0">
              <a:solidFill>
                <a:srgbClr val="000000"/>
              </a:solidFill>
              <a:latin typeface="Helvetica" pitchFamily="34" charset="0"/>
            </a:endParaRPr>
          </a:p>
        </p:txBody>
      </p:sp>
      <p:grpSp>
        <p:nvGrpSpPr>
          <p:cNvPr id="30" name="组合 29"/>
          <p:cNvGrpSpPr/>
          <p:nvPr/>
        </p:nvGrpSpPr>
        <p:grpSpPr>
          <a:xfrm>
            <a:off x="-33" y="2410946"/>
            <a:ext cx="4406415" cy="960548"/>
            <a:chOff x="-33" y="2410946"/>
            <a:chExt cx="4406415" cy="960548"/>
          </a:xfrm>
        </p:grpSpPr>
        <p:pic>
          <p:nvPicPr>
            <p:cNvPr id="2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11" r="14325"/>
            <a:stretch>
              <a:fillRect/>
            </a:stretch>
          </p:blipFill>
          <p:spPr bwMode="auto">
            <a:xfrm rot="10800000">
              <a:off x="-33" y="2410946"/>
              <a:ext cx="4406415"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hlinkClick r:id="rId3" action="ppaction://hlinksldjump"/>
            </p:cNvPr>
            <p:cNvSpPr txBox="1"/>
            <p:nvPr/>
          </p:nvSpPr>
          <p:spPr>
            <a:xfrm>
              <a:off x="35494" y="2789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Mottos interpretation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33" name="组合 32"/>
          <p:cNvGrpSpPr/>
          <p:nvPr/>
        </p:nvGrpSpPr>
        <p:grpSpPr>
          <a:xfrm>
            <a:off x="-1" y="3786190"/>
            <a:ext cx="4057279" cy="960548"/>
            <a:chOff x="-1" y="4745562"/>
            <a:chExt cx="4057279" cy="960548"/>
          </a:xfrm>
        </p:grpSpPr>
        <p:pic>
          <p:nvPicPr>
            <p:cNvPr id="2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11" r="14325"/>
            <a:stretch>
              <a:fillRect/>
            </a:stretch>
          </p:blipFill>
          <p:spPr bwMode="auto">
            <a:xfrm rot="10800000">
              <a:off x="-1" y="4745562"/>
              <a:ext cx="405727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hlinkClick r:id="rId4" action="ppaction://hlinksldjump"/>
            </p:cNvPr>
            <p:cNvSpPr txBox="1"/>
            <p:nvPr/>
          </p:nvSpPr>
          <p:spPr>
            <a:xfrm>
              <a:off x="179551" y="5145853"/>
              <a:ext cx="231748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pic>
        <p:nvPicPr>
          <p:cNvPr id="28"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6" name="TextBox 25"/>
          <p:cNvSpPr txBox="1"/>
          <p:nvPr/>
        </p:nvSpPr>
        <p:spPr>
          <a:xfrm>
            <a:off x="1428728" y="159023"/>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29" name="TextBox 28"/>
          <p:cNvSpPr txBox="1"/>
          <p:nvPr/>
        </p:nvSpPr>
        <p:spPr>
          <a:xfrm>
            <a:off x="160553" y="306973"/>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pic>
        <p:nvPicPr>
          <p:cNvPr id="278530" name="Picture 2" descr="D:\找图\新视野读写3\新视野读写3册 大图原图\新视野大学英语（第三版）读写教程3 84049441.jpg"/>
          <p:cNvPicPr>
            <a:picLocks noChangeAspect="1" noChangeArrowheads="1"/>
          </p:cNvPicPr>
          <p:nvPr/>
        </p:nvPicPr>
        <p:blipFill>
          <a:blip r:embed="rId7" cstate="print"/>
          <a:srcRect/>
          <a:stretch>
            <a:fillRect/>
          </a:stretch>
        </p:blipFill>
        <p:spPr bwMode="auto">
          <a:xfrm>
            <a:off x="4406382" y="2681674"/>
            <a:ext cx="4233291" cy="2633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对角的矩形 2"/>
          <p:cNvSpPr/>
          <p:nvPr/>
        </p:nvSpPr>
        <p:spPr>
          <a:xfrm>
            <a:off x="1397190" y="1857365"/>
            <a:ext cx="5943034" cy="1291532"/>
          </a:xfrm>
          <a:prstGeom prst="snip2DiagRect">
            <a:avLst/>
          </a:prstGeom>
          <a:noFill/>
          <a:ln w="28575">
            <a:solidFill>
              <a:srgbClr val="92D05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4" name="TextBox 3"/>
          <p:cNvSpPr txBox="1"/>
          <p:nvPr/>
        </p:nvSpPr>
        <p:spPr>
          <a:xfrm>
            <a:off x="1651592" y="2165955"/>
            <a:ext cx="5256584" cy="830997"/>
          </a:xfrm>
          <a:prstGeom prst="rect">
            <a:avLst/>
          </a:prstGeom>
          <a:noFill/>
        </p:spPr>
        <p:txBody>
          <a:bodyPr wrap="square" rtlCol="0">
            <a:spAutoFit/>
          </a:bodyPr>
          <a:lstStyle/>
          <a:p>
            <a:r>
              <a:rPr lang="zh-CN" altLang="en-US" sz="2400" dirty="0" smtClean="0"/>
              <a:t>人必须相信自己，这是成功的秘诀。</a:t>
            </a:r>
            <a:endParaRPr lang="en-US" altLang="zh-CN" sz="2400" dirty="0" smtClean="0"/>
          </a:p>
          <a:p>
            <a:r>
              <a:rPr lang="en-US" altLang="zh-CN" sz="2400" dirty="0" smtClean="0"/>
              <a:t>                                       ——</a:t>
            </a:r>
            <a:r>
              <a:rPr lang="zh-CN" altLang="en-US" sz="2400" dirty="0" smtClean="0"/>
              <a:t>查理</a:t>
            </a:r>
            <a:r>
              <a:rPr lang="en-US" altLang="zh-CN" sz="2400" dirty="0" smtClean="0"/>
              <a:t>·</a:t>
            </a:r>
            <a:r>
              <a:rPr lang="zh-CN" altLang="en-US" sz="2400" dirty="0" smtClean="0"/>
              <a:t>卓别林</a:t>
            </a:r>
            <a:endParaRPr lang="zh-CN" altLang="en-US" sz="2400" dirty="0">
              <a:solidFill>
                <a:prstClr val="black"/>
              </a:solidFill>
              <a:latin typeface="华文行楷" panose="02010800040101010101" pitchFamily="2" charset="-122"/>
              <a:ea typeface="华文行楷" panose="02010800040101010101" pitchFamily="2" charset="-122"/>
            </a:endParaRPr>
          </a:p>
        </p:txBody>
      </p:sp>
      <p:sp>
        <p:nvSpPr>
          <p:cNvPr id="12" name="剪去对角的矩形 11"/>
          <p:cNvSpPr/>
          <p:nvPr/>
        </p:nvSpPr>
        <p:spPr>
          <a:xfrm>
            <a:off x="1397190" y="3356992"/>
            <a:ext cx="5943034" cy="1344345"/>
          </a:xfrm>
          <a:prstGeom prst="snip2DiagRect">
            <a:avLst/>
          </a:prstGeom>
          <a:noFill/>
          <a:ln w="28575">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13" name="矩形 12"/>
          <p:cNvSpPr/>
          <p:nvPr/>
        </p:nvSpPr>
        <p:spPr>
          <a:xfrm>
            <a:off x="1850526" y="3501008"/>
            <a:ext cx="5313762" cy="1200329"/>
          </a:xfrm>
          <a:prstGeom prst="rect">
            <a:avLst/>
          </a:prstGeom>
        </p:spPr>
        <p:txBody>
          <a:bodyPr wrap="square">
            <a:spAutoFit/>
          </a:bodyPr>
          <a:lstStyle/>
          <a:p>
            <a:r>
              <a:rPr lang="en-US" altLang="zh-CN" sz="2400" dirty="0" smtClean="0">
                <a:solidFill>
                  <a:srgbClr val="000000"/>
                </a:solidFill>
                <a:latin typeface="Helvetica" pitchFamily="34" charset="0"/>
              </a:rPr>
              <a:t>You have to believe in yourself. </a:t>
            </a:r>
            <a:endParaRPr lang="en-US" altLang="zh-CN" sz="2400" dirty="0" smtClean="0">
              <a:solidFill>
                <a:srgbClr val="000000"/>
              </a:solidFill>
              <a:latin typeface="Helvetica" pitchFamily="34" charset="0"/>
            </a:endParaRPr>
          </a:p>
          <a:p>
            <a:r>
              <a:rPr lang="en-US" altLang="zh-CN" sz="2400" dirty="0" smtClean="0">
                <a:solidFill>
                  <a:srgbClr val="000000"/>
                </a:solidFill>
                <a:latin typeface="Helvetica" pitchFamily="34" charset="0"/>
              </a:rPr>
              <a:t>That’s the secret of success.</a:t>
            </a:r>
            <a:endParaRPr lang="en-US" altLang="zh-CN" sz="2400" dirty="0" smtClean="0">
              <a:solidFill>
                <a:srgbClr val="000000"/>
              </a:solidFill>
              <a:latin typeface="Helvetica" pitchFamily="34" charset="0"/>
            </a:endParaRPr>
          </a:p>
          <a:p>
            <a:r>
              <a:rPr lang="en-US" altLang="zh-CN" sz="2400" dirty="0" smtClean="0"/>
              <a:t>                                          —Charlie Chaplin</a:t>
            </a:r>
            <a:endParaRPr lang="en-US" altLang="zh-CN" sz="2400" dirty="0">
              <a:solidFill>
                <a:prstClr val="black"/>
              </a:solidFill>
              <a:effectLst>
                <a:outerShdw blurRad="38100" dist="38100" dir="2700000" algn="tl">
                  <a:srgbClr val="FFFFFF"/>
                </a:outerShdw>
              </a:effectLst>
              <a:latin typeface="Helvetica" pitchFamily="34" charset="0"/>
            </a:endParaRPr>
          </a:p>
        </p:txBody>
      </p:sp>
      <p:pic>
        <p:nvPicPr>
          <p:cNvPr id="11"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7232" y="383882"/>
            <a:ext cx="3481433" cy="400110"/>
          </a:xfrm>
          <a:prstGeom prst="rect">
            <a:avLst/>
          </a:prstGeom>
          <a:noFill/>
        </p:spPr>
        <p:txBody>
          <a:bodyPr wrap="square" rtlCol="0">
            <a:spAutoFit/>
          </a:bodyPr>
          <a:lstStyle/>
          <a:p>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Mottos i</a:t>
            </a:r>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nterpretation</a:t>
            </a:r>
            <a:endPar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9" name="Rectangle 5"/>
          <p:cNvSpPr>
            <a:spLocks noChangeArrowheads="1"/>
          </p:cNvSpPr>
          <p:nvPr/>
        </p:nvSpPr>
        <p:spPr bwMode="auto">
          <a:xfrm>
            <a:off x="2953532" y="965773"/>
            <a:ext cx="3190104" cy="584775"/>
          </a:xfrm>
          <a:prstGeom prst="rect">
            <a:avLst/>
          </a:prstGeom>
          <a:noFill/>
          <a:ln w="9525">
            <a:noFill/>
            <a:miter lim="800000"/>
          </a:ln>
        </p:spPr>
        <p:txBody>
          <a:bodyPr wrap="none">
            <a:spAutoFit/>
          </a:bodyPr>
          <a:lstStyle/>
          <a:p>
            <a:pPr>
              <a:defRPr/>
            </a:pPr>
            <a:r>
              <a:rPr kumimoji="1" lang="en-US" altLang="zh-CN" sz="3200" b="1" dirty="0" smtClean="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rPr>
              <a:t>C-E Translation</a:t>
            </a:r>
            <a:endParaRPr kumimoji="1" lang="en-US" altLang="zh-CN" sz="3200" b="1"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endParaRPr>
          </a:p>
        </p:txBody>
      </p:sp>
      <p:pic>
        <p:nvPicPr>
          <p:cNvPr id="10" name="Picture 2"/>
          <p:cNvPicPr>
            <a:picLocks noChangeAspect="1" noChangeArrowheads="1"/>
          </p:cNvPicPr>
          <p:nvPr/>
        </p:nvPicPr>
        <p:blipFill>
          <a:blip r:embed="rId2"/>
          <a:srcRect/>
          <a:stretch>
            <a:fillRect/>
          </a:stretch>
        </p:blipFill>
        <p:spPr bwMode="auto">
          <a:xfrm>
            <a:off x="0" y="5876925"/>
            <a:ext cx="4208463" cy="957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剪去对角的矩形 2"/>
          <p:cNvSpPr/>
          <p:nvPr/>
        </p:nvSpPr>
        <p:spPr>
          <a:xfrm>
            <a:off x="1619672" y="1857365"/>
            <a:ext cx="5943034" cy="1139588"/>
          </a:xfrm>
          <a:prstGeom prst="snip2DiagRect">
            <a:avLst/>
          </a:prstGeom>
          <a:noFill/>
          <a:ln w="28575">
            <a:solidFill>
              <a:srgbClr val="92D05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4" name="TextBox 3"/>
          <p:cNvSpPr txBox="1"/>
          <p:nvPr/>
        </p:nvSpPr>
        <p:spPr>
          <a:xfrm>
            <a:off x="1691110" y="2071678"/>
            <a:ext cx="5715040" cy="830997"/>
          </a:xfrm>
          <a:prstGeom prst="rect">
            <a:avLst/>
          </a:prstGeom>
          <a:noFill/>
        </p:spPr>
        <p:txBody>
          <a:bodyPr wrap="square" rtlCol="0">
            <a:spAutoFit/>
          </a:bodyPr>
          <a:lstStyle/>
          <a:p>
            <a:r>
              <a:rPr lang="zh-CN" altLang="en-US" sz="2400" b="1" dirty="0" smtClean="0"/>
              <a:t>我成功是因为我有决心，从不踌躇。</a:t>
            </a:r>
            <a:endParaRPr lang="en-US" altLang="zh-CN" sz="2400" b="1" dirty="0" smtClean="0"/>
          </a:p>
          <a:p>
            <a:r>
              <a:rPr lang="en-US" altLang="zh-CN" sz="2400" b="1" dirty="0" smtClean="0"/>
              <a:t>                     ——</a:t>
            </a:r>
            <a:r>
              <a:rPr lang="zh-CN" altLang="en-US" sz="2400" b="1" dirty="0" smtClean="0"/>
              <a:t>拿破仑</a:t>
            </a:r>
            <a:r>
              <a:rPr lang="en-US" altLang="zh-CN" sz="2400" b="1" dirty="0" smtClean="0"/>
              <a:t>·</a:t>
            </a:r>
            <a:r>
              <a:rPr lang="zh-CN" altLang="en-US" sz="2400" b="1" dirty="0" smtClean="0"/>
              <a:t>波</a:t>
            </a:r>
            <a:r>
              <a:rPr lang="zh-CN" altLang="en-US" sz="2400" b="1" dirty="0"/>
              <a:t>拿巴（法国皇帝）</a:t>
            </a:r>
            <a:endParaRPr lang="zh-CN" altLang="en-US" sz="2400" b="1" dirty="0">
              <a:solidFill>
                <a:prstClr val="black"/>
              </a:solidFill>
              <a:latin typeface="华文行楷" panose="02010800040101010101" pitchFamily="2" charset="-122"/>
              <a:ea typeface="华文行楷" panose="02010800040101010101" pitchFamily="2" charset="-122"/>
            </a:endParaRPr>
          </a:p>
        </p:txBody>
      </p:sp>
      <p:sp>
        <p:nvSpPr>
          <p:cNvPr id="12" name="剪去对角的矩形 11"/>
          <p:cNvSpPr/>
          <p:nvPr/>
        </p:nvSpPr>
        <p:spPr>
          <a:xfrm>
            <a:off x="357158" y="3645024"/>
            <a:ext cx="8404976" cy="1152128"/>
          </a:xfrm>
          <a:prstGeom prst="snip2DiagRect">
            <a:avLst/>
          </a:prstGeom>
          <a:noFill/>
          <a:ln w="28575">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13" name="矩形 12"/>
          <p:cNvSpPr/>
          <p:nvPr/>
        </p:nvSpPr>
        <p:spPr>
          <a:xfrm>
            <a:off x="546764" y="3800306"/>
            <a:ext cx="8215370" cy="830997"/>
          </a:xfrm>
          <a:prstGeom prst="rect">
            <a:avLst/>
          </a:prstGeom>
        </p:spPr>
        <p:txBody>
          <a:bodyPr wrap="square">
            <a:spAutoFit/>
          </a:bodyPr>
          <a:lstStyle/>
          <a:p>
            <a:r>
              <a:rPr lang="en-US" altLang="zh-CN" sz="2400" dirty="0" smtClean="0">
                <a:solidFill>
                  <a:srgbClr val="000000"/>
                </a:solidFill>
                <a:latin typeface="Helvetica" pitchFamily="34" charset="0"/>
              </a:rPr>
              <a:t>I succeeded because I willed it; I never hesitated.</a:t>
            </a:r>
            <a:br>
              <a:rPr lang="en-US" altLang="zh-CN" sz="2400" dirty="0" smtClean="0">
                <a:solidFill>
                  <a:srgbClr val="000000"/>
                </a:solidFill>
                <a:latin typeface="Helvetica" pitchFamily="34" charset="0"/>
              </a:rPr>
            </a:br>
            <a:r>
              <a:rPr lang="en-US" altLang="zh-CN" sz="2400" dirty="0" smtClean="0">
                <a:solidFill>
                  <a:srgbClr val="000000"/>
                </a:solidFill>
                <a:latin typeface="Helvetica" pitchFamily="34" charset="0"/>
              </a:rPr>
              <a:t>                        — </a:t>
            </a:r>
            <a:r>
              <a:rPr lang="en-US" altLang="zh-CN" sz="2400" dirty="0" err="1" smtClean="0">
                <a:solidFill>
                  <a:srgbClr val="000000"/>
                </a:solidFill>
                <a:latin typeface="Helvetica" pitchFamily="34" charset="0"/>
              </a:rPr>
              <a:t>Bonapart</a:t>
            </a:r>
            <a:r>
              <a:rPr lang="en-US" altLang="zh-CN" sz="2400" dirty="0" smtClean="0">
                <a:solidFill>
                  <a:srgbClr val="000000"/>
                </a:solidFill>
                <a:latin typeface="Helvetica" pitchFamily="34" charset="0"/>
              </a:rPr>
              <a:t> Napoleon (French emperor)</a:t>
            </a:r>
            <a:endParaRPr lang="en-US" altLang="zh-CN" sz="2400" dirty="0" smtClean="0">
              <a:solidFill>
                <a:srgbClr val="000000"/>
              </a:solidFill>
              <a:latin typeface="Helvetica" pitchFamily="34" charset="0"/>
            </a:endParaRPr>
          </a:p>
        </p:txBody>
      </p:sp>
      <p:pic>
        <p:nvPicPr>
          <p:cNvPr id="11"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7232" y="383882"/>
            <a:ext cx="3481433" cy="400110"/>
          </a:xfrm>
          <a:prstGeom prst="rect">
            <a:avLst/>
          </a:prstGeom>
          <a:noFill/>
        </p:spPr>
        <p:txBody>
          <a:bodyPr wrap="square" rtlCol="0">
            <a:spAutoFit/>
          </a:bodyPr>
          <a:lstStyle/>
          <a:p>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Mottos i</a:t>
            </a:r>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nterpretation</a:t>
            </a:r>
            <a:endPar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9" name="Rectangle 5"/>
          <p:cNvSpPr>
            <a:spLocks noChangeArrowheads="1"/>
          </p:cNvSpPr>
          <p:nvPr/>
        </p:nvSpPr>
        <p:spPr bwMode="auto">
          <a:xfrm>
            <a:off x="2953532" y="965773"/>
            <a:ext cx="3190104" cy="584775"/>
          </a:xfrm>
          <a:prstGeom prst="rect">
            <a:avLst/>
          </a:prstGeom>
          <a:noFill/>
          <a:ln w="9525">
            <a:noFill/>
            <a:miter lim="800000"/>
          </a:ln>
        </p:spPr>
        <p:txBody>
          <a:bodyPr wrap="none">
            <a:spAutoFit/>
          </a:bodyPr>
          <a:lstStyle/>
          <a:p>
            <a:pPr>
              <a:defRPr/>
            </a:pPr>
            <a:r>
              <a:rPr kumimoji="1" lang="en-US" altLang="zh-CN" sz="3200" b="1" dirty="0" smtClean="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rPr>
              <a:t>C-E Translation</a:t>
            </a:r>
            <a:endParaRPr kumimoji="1" lang="en-US" altLang="zh-CN" sz="3200" b="1"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endParaRPr>
          </a:p>
        </p:txBody>
      </p:sp>
      <p:pic>
        <p:nvPicPr>
          <p:cNvPr id="16" name="Picture 2"/>
          <p:cNvPicPr>
            <a:picLocks noChangeAspect="1" noChangeArrowheads="1"/>
          </p:cNvPicPr>
          <p:nvPr/>
        </p:nvPicPr>
        <p:blipFill>
          <a:blip r:embed="rId2"/>
          <a:srcRect/>
          <a:stretch>
            <a:fillRect/>
          </a:stretch>
        </p:blipFill>
        <p:spPr bwMode="auto">
          <a:xfrm>
            <a:off x="0" y="5876925"/>
            <a:ext cx="4208463" cy="957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5"/>
          <p:cNvSpPr>
            <a:spLocks noChangeArrowheads="1"/>
          </p:cNvSpPr>
          <p:nvPr/>
        </p:nvSpPr>
        <p:spPr bwMode="auto">
          <a:xfrm>
            <a:off x="2953532" y="965773"/>
            <a:ext cx="3190104" cy="584775"/>
          </a:xfrm>
          <a:prstGeom prst="rect">
            <a:avLst/>
          </a:prstGeom>
          <a:noFill/>
          <a:ln w="9525">
            <a:noFill/>
            <a:miter lim="800000"/>
          </a:ln>
        </p:spPr>
        <p:txBody>
          <a:bodyPr wrap="none">
            <a:spAutoFit/>
          </a:bodyPr>
          <a:lstStyle/>
          <a:p>
            <a:pPr algn="l" rtl="0">
              <a:defRPr/>
            </a:pPr>
            <a:r>
              <a:rPr kumimoji="1" lang="en-US" altLang="zh-CN" sz="3200" b="1" kern="1200"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C-E Translation</a:t>
            </a:r>
            <a:endParaRPr kumimoji="1" lang="en-US" altLang="zh-CN" sz="3200" b="1" kern="1200"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sp>
        <p:nvSpPr>
          <p:cNvPr id="3" name="剪去对角的矩形 2"/>
          <p:cNvSpPr/>
          <p:nvPr/>
        </p:nvSpPr>
        <p:spPr>
          <a:xfrm>
            <a:off x="467544" y="1988540"/>
            <a:ext cx="3426174" cy="2304556"/>
          </a:xfrm>
          <a:prstGeom prst="snip2DiagRect">
            <a:avLst/>
          </a:prstGeom>
          <a:noFill/>
          <a:ln w="28575">
            <a:solidFill>
              <a:srgbClr val="92D05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kern="1200">
              <a:ln>
                <a:solidFill>
                  <a:srgbClr val="C00000"/>
                </a:solidFill>
              </a:ln>
              <a:noFill/>
              <a:latin typeface="Calibri" panose="020F0502020204030204"/>
              <a:ea typeface="宋体" panose="02010600030101010101" pitchFamily="2" charset="-122"/>
              <a:cs typeface="+mn-cs"/>
            </a:endParaRPr>
          </a:p>
        </p:txBody>
      </p:sp>
      <p:sp>
        <p:nvSpPr>
          <p:cNvPr id="12" name="剪去对角的矩形 11"/>
          <p:cNvSpPr/>
          <p:nvPr/>
        </p:nvSpPr>
        <p:spPr>
          <a:xfrm>
            <a:off x="4230342" y="1941826"/>
            <a:ext cx="4199880" cy="2351270"/>
          </a:xfrm>
          <a:prstGeom prst="snip2DiagRect">
            <a:avLst/>
          </a:prstGeom>
          <a:noFill/>
          <a:ln w="28575">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kern="1200">
              <a:ln>
                <a:solidFill>
                  <a:srgbClr val="C00000"/>
                </a:solidFill>
              </a:ln>
              <a:noFill/>
              <a:latin typeface="Calibri" panose="020F0502020204030204"/>
              <a:ea typeface="宋体" panose="02010600030101010101" pitchFamily="2" charset="-122"/>
              <a:cs typeface="+mn-cs"/>
            </a:endParaRPr>
          </a:p>
        </p:txBody>
      </p:sp>
      <p:pic>
        <p:nvPicPr>
          <p:cNvPr id="11"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7232" y="383882"/>
            <a:ext cx="3481433" cy="400110"/>
          </a:xfrm>
          <a:prstGeom prst="rect">
            <a:avLst/>
          </a:prstGeom>
          <a:noFill/>
        </p:spPr>
        <p:txBody>
          <a:bodyPr wrap="square" rtlCol="0">
            <a:spAutoFit/>
          </a:bodyPr>
          <a:lstStyle/>
          <a:p>
            <a:pPr algn="l" rtl="0"/>
            <a:r>
              <a:rPr lang="en-US" altLang="zh-CN" sz="2000" b="1" kern="1200" dirty="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rPr>
              <a:t>Mottos </a:t>
            </a:r>
            <a:r>
              <a:rPr lang="en-US" altLang="zh-CN" sz="2000" b="1" kern="1200" dirty="0" smtClean="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rPr>
              <a:t>interpretation</a:t>
            </a:r>
            <a:endParaRPr lang="en-US" altLang="zh-CN" sz="2000" b="1" kern="1200" dirty="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endParaRPr>
          </a:p>
        </p:txBody>
      </p:sp>
      <p:sp>
        <p:nvSpPr>
          <p:cNvPr id="9" name="TextBox 8"/>
          <p:cNvSpPr txBox="1"/>
          <p:nvPr/>
        </p:nvSpPr>
        <p:spPr>
          <a:xfrm>
            <a:off x="538982" y="2326369"/>
            <a:ext cx="3354736" cy="1754326"/>
          </a:xfrm>
          <a:prstGeom prst="rect">
            <a:avLst/>
          </a:prstGeom>
          <a:noFill/>
        </p:spPr>
        <p:txBody>
          <a:bodyPr wrap="square" rtlCol="0">
            <a:spAutoFit/>
          </a:bodyPr>
          <a:lstStyle/>
          <a:p>
            <a:pPr>
              <a:lnSpc>
                <a:spcPct val="150000"/>
              </a:lnSpc>
            </a:pPr>
            <a:r>
              <a:rPr lang="zh-CN" altLang="en-US" sz="2400" b="1" dirty="0" smtClean="0"/>
              <a:t>成功就是好好工作而不计较名利。</a:t>
            </a:r>
            <a:endParaRPr lang="en-US" altLang="zh-CN" sz="2400" b="1" dirty="0">
              <a:solidFill>
                <a:prstClr val="black"/>
              </a:solidFill>
            </a:endParaRPr>
          </a:p>
          <a:p>
            <a:pPr>
              <a:lnSpc>
                <a:spcPct val="150000"/>
              </a:lnSpc>
            </a:pPr>
            <a:r>
              <a:rPr lang="en-US" altLang="zh-CN" sz="2400" b="1" dirty="0" smtClean="0">
                <a:solidFill>
                  <a:prstClr val="black"/>
                </a:solidFill>
              </a:rPr>
              <a:t>——</a:t>
            </a:r>
            <a:r>
              <a:rPr lang="zh-CN" altLang="en-US" sz="2400" b="1" dirty="0" smtClean="0"/>
              <a:t>朗费罗</a:t>
            </a:r>
            <a:r>
              <a:rPr lang="en-US" sz="2400" b="1" dirty="0" smtClean="0"/>
              <a:t> </a:t>
            </a:r>
            <a:r>
              <a:rPr lang="zh-CN" altLang="en-US" sz="2400" b="1" dirty="0" smtClean="0"/>
              <a:t>（美国诗人）</a:t>
            </a:r>
            <a:endParaRPr lang="zh-CN" altLang="en-US" sz="2400" b="1" kern="1200" dirty="0">
              <a:solidFill>
                <a:prstClr val="black"/>
              </a:solidFill>
              <a:latin typeface="华文行楷" panose="02010800040101010101" pitchFamily="2" charset="-122"/>
              <a:ea typeface="华文行楷" panose="02010800040101010101" pitchFamily="2" charset="-122"/>
            </a:endParaRPr>
          </a:p>
        </p:txBody>
      </p:sp>
      <p:sp>
        <p:nvSpPr>
          <p:cNvPr id="10" name="矩形 9"/>
          <p:cNvSpPr/>
          <p:nvPr/>
        </p:nvSpPr>
        <p:spPr>
          <a:xfrm>
            <a:off x="4230342" y="2132856"/>
            <a:ext cx="3839840" cy="1938992"/>
          </a:xfrm>
          <a:prstGeom prst="rect">
            <a:avLst/>
          </a:prstGeom>
        </p:spPr>
        <p:txBody>
          <a:bodyPr wrap="square">
            <a:spAutoFit/>
          </a:bodyPr>
          <a:lstStyle/>
          <a:p>
            <a:r>
              <a:rPr lang="en-US" altLang="zh-CN" sz="2400" dirty="0" smtClean="0">
                <a:solidFill>
                  <a:srgbClr val="000000"/>
                </a:solidFill>
                <a:latin typeface="Helvetica" pitchFamily="34" charset="0"/>
              </a:rPr>
              <a:t>The success is nothing more than doing well whatever you do without a thought of fame.</a:t>
            </a:r>
            <a:endParaRPr lang="en-US" altLang="zh-CN" sz="2400" dirty="0" smtClean="0">
              <a:solidFill>
                <a:srgbClr val="000000"/>
              </a:solidFill>
              <a:latin typeface="Helvetica" pitchFamily="34" charset="0"/>
            </a:endParaRPr>
          </a:p>
          <a:p>
            <a:r>
              <a:rPr lang="en-US" altLang="zh-CN" sz="2400" dirty="0" smtClean="0"/>
              <a:t>—Longfellow (American Poet)</a:t>
            </a:r>
            <a:endParaRPr lang="en-US" altLang="zh-CN" sz="2400" dirty="0">
              <a:solidFill>
                <a:srgbClr val="000000"/>
              </a:solidFill>
              <a:latin typeface="Helvetica" pitchFamily="34" charset="0"/>
            </a:endParaRPr>
          </a:p>
        </p:txBody>
      </p:sp>
      <p:pic>
        <p:nvPicPr>
          <p:cNvPr id="13" name="Picture 2"/>
          <p:cNvPicPr>
            <a:picLocks noChangeAspect="1" noChangeArrowheads="1"/>
          </p:cNvPicPr>
          <p:nvPr/>
        </p:nvPicPr>
        <p:blipFill>
          <a:blip r:embed="rId2"/>
          <a:srcRect/>
          <a:stretch>
            <a:fillRect/>
          </a:stretch>
        </p:blipFill>
        <p:spPr bwMode="auto">
          <a:xfrm>
            <a:off x="0" y="5876925"/>
            <a:ext cx="4208463" cy="957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剪去对角的矩形 2"/>
          <p:cNvSpPr/>
          <p:nvPr/>
        </p:nvSpPr>
        <p:spPr>
          <a:xfrm>
            <a:off x="357158" y="1857364"/>
            <a:ext cx="8404976" cy="1514315"/>
          </a:xfrm>
          <a:prstGeom prst="snip2DiagRect">
            <a:avLst/>
          </a:prstGeom>
          <a:noFill/>
          <a:ln w="28575">
            <a:solidFill>
              <a:srgbClr val="92D05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4" name="TextBox 3"/>
          <p:cNvSpPr txBox="1"/>
          <p:nvPr/>
        </p:nvSpPr>
        <p:spPr>
          <a:xfrm>
            <a:off x="501174" y="4038163"/>
            <a:ext cx="8247290" cy="830997"/>
          </a:xfrm>
          <a:prstGeom prst="rect">
            <a:avLst/>
          </a:prstGeom>
          <a:noFill/>
        </p:spPr>
        <p:txBody>
          <a:bodyPr wrap="square" rtlCol="0">
            <a:spAutoFit/>
          </a:bodyPr>
          <a:lstStyle/>
          <a:p>
            <a:r>
              <a:rPr lang="zh-CN" altLang="en-US" sz="2400" dirty="0" smtClean="0"/>
              <a:t>意志、工作和等待是成功的金字塔的基石。</a:t>
            </a:r>
            <a:endParaRPr lang="en-US" altLang="zh-CN" sz="2400" dirty="0" smtClean="0"/>
          </a:p>
          <a:p>
            <a:r>
              <a:rPr lang="en-US" altLang="zh-CN" sz="2400" dirty="0" smtClean="0"/>
              <a:t>                                                 ——</a:t>
            </a:r>
            <a:r>
              <a:rPr lang="zh-CN" altLang="en-US" sz="2400" dirty="0"/>
              <a:t>路易斯</a:t>
            </a:r>
            <a:r>
              <a:rPr lang="en-US" altLang="zh-CN" sz="2400" dirty="0"/>
              <a:t>·</a:t>
            </a:r>
            <a:r>
              <a:rPr lang="zh-CN" altLang="en-US" sz="2400" dirty="0" smtClean="0"/>
              <a:t>巴斯德（法国化学家）</a:t>
            </a:r>
            <a:endParaRPr lang="zh-CN" altLang="en-US" sz="2400" dirty="0">
              <a:solidFill>
                <a:prstClr val="black"/>
              </a:solidFill>
              <a:latin typeface="华文行楷" panose="02010800040101010101" pitchFamily="2" charset="-122"/>
              <a:ea typeface="华文行楷" panose="02010800040101010101" pitchFamily="2" charset="-122"/>
            </a:endParaRPr>
          </a:p>
        </p:txBody>
      </p:sp>
      <p:sp>
        <p:nvSpPr>
          <p:cNvPr id="12" name="剪去对角的矩形 11"/>
          <p:cNvSpPr/>
          <p:nvPr/>
        </p:nvSpPr>
        <p:spPr>
          <a:xfrm>
            <a:off x="357158" y="3728868"/>
            <a:ext cx="8404976" cy="1414643"/>
          </a:xfrm>
          <a:prstGeom prst="snip2DiagRect">
            <a:avLst/>
          </a:prstGeom>
          <a:noFill/>
          <a:ln w="28575">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13" name="矩形 12"/>
          <p:cNvSpPr/>
          <p:nvPr/>
        </p:nvSpPr>
        <p:spPr>
          <a:xfrm>
            <a:off x="611560" y="2014357"/>
            <a:ext cx="7992888" cy="1692771"/>
          </a:xfrm>
          <a:prstGeom prst="rect">
            <a:avLst/>
          </a:prstGeom>
        </p:spPr>
        <p:txBody>
          <a:bodyPr wrap="square">
            <a:spAutoFit/>
          </a:bodyPr>
          <a:lstStyle/>
          <a:p>
            <a:r>
              <a:rPr lang="en-US" altLang="zh-CN" sz="2600" dirty="0" smtClean="0">
                <a:solidFill>
                  <a:srgbClr val="000000"/>
                </a:solidFill>
                <a:latin typeface="Helvetica" pitchFamily="34" charset="0"/>
              </a:rPr>
              <a:t>Will, work and wait are the pyramidal cornerstones for success.</a:t>
            </a:r>
            <a:endParaRPr lang="en-US" altLang="zh-CN" sz="2600" dirty="0" smtClean="0">
              <a:solidFill>
                <a:srgbClr val="000000"/>
              </a:solidFill>
              <a:latin typeface="Helvetica" pitchFamily="34" charset="0"/>
            </a:endParaRPr>
          </a:p>
          <a:p>
            <a:r>
              <a:rPr lang="en-US" altLang="zh-CN" sz="2600" dirty="0" smtClean="0"/>
              <a:t>                                              —Louis Pasteur (French </a:t>
            </a:r>
            <a:r>
              <a:rPr lang="en-US" altLang="zh-CN" sz="2600" dirty="0"/>
              <a:t>Chemist</a:t>
            </a:r>
            <a:r>
              <a:rPr lang="en-US" altLang="zh-CN" sz="2600" dirty="0" smtClean="0"/>
              <a:t>)</a:t>
            </a:r>
            <a:endParaRPr lang="en-US" altLang="zh-CN" sz="2600" dirty="0" smtClean="0">
              <a:solidFill>
                <a:srgbClr val="000000"/>
              </a:solidFill>
              <a:latin typeface="Helvetica" pitchFamily="34" charset="0"/>
            </a:endParaRPr>
          </a:p>
          <a:p>
            <a:endParaRPr lang="en-US" altLang="zh-CN" sz="2600" dirty="0" smtClean="0">
              <a:solidFill>
                <a:srgbClr val="000000"/>
              </a:solidFill>
              <a:latin typeface="Helvetica" pitchFamily="34" charset="0"/>
            </a:endParaRPr>
          </a:p>
        </p:txBody>
      </p:sp>
      <p:pic>
        <p:nvPicPr>
          <p:cNvPr id="11"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7232" y="383882"/>
            <a:ext cx="3481433" cy="400110"/>
          </a:xfrm>
          <a:prstGeom prst="rect">
            <a:avLst/>
          </a:prstGeom>
          <a:noFill/>
        </p:spPr>
        <p:txBody>
          <a:bodyPr wrap="square" rtlCol="0">
            <a:spAutoFit/>
          </a:bodyPr>
          <a:lstStyle/>
          <a:p>
            <a:r>
              <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Mottos i</a:t>
            </a:r>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nterpretation</a:t>
            </a:r>
            <a:endParaRPr lang="en-US" altLang="zh-CN" sz="20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9" name="Rectangle 5"/>
          <p:cNvSpPr>
            <a:spLocks noChangeArrowheads="1"/>
          </p:cNvSpPr>
          <p:nvPr/>
        </p:nvSpPr>
        <p:spPr bwMode="auto">
          <a:xfrm>
            <a:off x="2953532" y="965773"/>
            <a:ext cx="2398413" cy="584775"/>
          </a:xfrm>
          <a:prstGeom prst="rect">
            <a:avLst/>
          </a:prstGeom>
          <a:noFill/>
          <a:ln w="9525">
            <a:noFill/>
            <a:miter lim="800000"/>
          </a:ln>
        </p:spPr>
        <p:txBody>
          <a:bodyPr wrap="none">
            <a:spAutoFit/>
          </a:bodyPr>
          <a:lstStyle/>
          <a:p>
            <a:pPr>
              <a:defRPr/>
            </a:pPr>
            <a:r>
              <a:rPr kumimoji="1" lang="en-US" altLang="zh-CN" sz="3200" b="1" dirty="0" smtClean="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rPr>
              <a:t>E-C Translation</a:t>
            </a:r>
            <a:endParaRPr kumimoji="1" lang="en-US" altLang="zh-CN" sz="3200" b="1"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endParaRPr>
          </a:p>
        </p:txBody>
      </p:sp>
      <p:pic>
        <p:nvPicPr>
          <p:cNvPr id="10" name="Picture 2"/>
          <p:cNvPicPr>
            <a:picLocks noChangeAspect="1" noChangeArrowheads="1"/>
          </p:cNvPicPr>
          <p:nvPr/>
        </p:nvPicPr>
        <p:blipFill>
          <a:blip r:embed="rId2"/>
          <a:srcRect/>
          <a:stretch>
            <a:fillRect/>
          </a:stretch>
        </p:blipFill>
        <p:spPr bwMode="auto">
          <a:xfrm>
            <a:off x="0" y="5876925"/>
            <a:ext cx="4208463" cy="957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5"/>
          <p:cNvSpPr>
            <a:spLocks noChangeArrowheads="1"/>
          </p:cNvSpPr>
          <p:nvPr/>
        </p:nvSpPr>
        <p:spPr bwMode="auto">
          <a:xfrm>
            <a:off x="2953532" y="965773"/>
            <a:ext cx="2398413" cy="584775"/>
          </a:xfrm>
          <a:prstGeom prst="rect">
            <a:avLst/>
          </a:prstGeom>
          <a:noFill/>
          <a:ln w="9525">
            <a:noFill/>
            <a:miter lim="800000"/>
          </a:ln>
        </p:spPr>
        <p:txBody>
          <a:bodyPr wrap="none">
            <a:spAutoFit/>
          </a:bodyPr>
          <a:lstStyle/>
          <a:p>
            <a:pPr>
              <a:defRPr/>
            </a:pPr>
            <a:r>
              <a:rPr kumimoji="1" lang="en-US" altLang="zh-CN" sz="3200" b="1" dirty="0" smtClean="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rPr>
              <a:t>E-C </a:t>
            </a:r>
            <a:r>
              <a:rPr kumimoji="1" lang="en-US" altLang="zh-CN" sz="3200" b="1" kern="1200"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Translation</a:t>
            </a:r>
            <a:endParaRPr kumimoji="1" lang="en-US" altLang="zh-CN" sz="3200" b="1" kern="1200" dirty="0">
              <a:solidFill>
                <a:srgbClr val="0000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sp>
        <p:nvSpPr>
          <p:cNvPr id="12" name="剪去对角的矩形 11"/>
          <p:cNvSpPr/>
          <p:nvPr/>
        </p:nvSpPr>
        <p:spPr>
          <a:xfrm>
            <a:off x="357158" y="3645024"/>
            <a:ext cx="8404976" cy="2011000"/>
          </a:xfrm>
          <a:prstGeom prst="snip2DiagRect">
            <a:avLst/>
          </a:prstGeom>
          <a:noFill/>
          <a:ln w="28575">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kern="1200">
              <a:ln>
                <a:solidFill>
                  <a:srgbClr val="C00000"/>
                </a:solidFill>
              </a:ln>
              <a:noFill/>
              <a:latin typeface="Calibri" panose="020F0502020204030204"/>
              <a:ea typeface="宋体" panose="02010600030101010101" pitchFamily="2" charset="-122"/>
              <a:cs typeface="+mn-cs"/>
            </a:endParaRPr>
          </a:p>
        </p:txBody>
      </p:sp>
      <p:pic>
        <p:nvPicPr>
          <p:cNvPr id="11"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7232" y="383882"/>
            <a:ext cx="3481433" cy="400110"/>
          </a:xfrm>
          <a:prstGeom prst="rect">
            <a:avLst/>
          </a:prstGeom>
          <a:noFill/>
        </p:spPr>
        <p:txBody>
          <a:bodyPr wrap="square" rtlCol="0">
            <a:spAutoFit/>
          </a:bodyPr>
          <a:lstStyle/>
          <a:p>
            <a:pPr algn="l" rtl="0"/>
            <a:r>
              <a:rPr lang="en-US" altLang="zh-CN" sz="2000" b="1" kern="1200" dirty="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rPr>
              <a:t>Mottos </a:t>
            </a:r>
            <a:r>
              <a:rPr lang="en-US" altLang="zh-CN" sz="2000" b="1" kern="1200" dirty="0" smtClean="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rPr>
              <a:t>interpretation</a:t>
            </a:r>
            <a:endParaRPr lang="en-US" altLang="zh-CN" sz="2000" b="1" kern="1200" dirty="0">
              <a:solidFill>
                <a:prstClr val="white"/>
              </a:solidFill>
              <a:effectLst>
                <a:glow rad="101600">
                  <a:prstClr val="black">
                    <a:alpha val="60000"/>
                  </a:prstClr>
                </a:glow>
                <a:outerShdw blurRad="38100" dist="38100" dir="2700000" algn="tl">
                  <a:srgbClr val="000000">
                    <a:alpha val="43137"/>
                  </a:srgbClr>
                </a:outerShdw>
              </a:effectLst>
              <a:latin typeface="Comic Sans MS" panose="030F0702030302020204" pitchFamily="66" charset="0"/>
              <a:ea typeface="宋体" panose="02010600030101010101" pitchFamily="2" charset="-122"/>
              <a:cs typeface="+mn-cs"/>
            </a:endParaRPr>
          </a:p>
        </p:txBody>
      </p:sp>
      <p:sp>
        <p:nvSpPr>
          <p:cNvPr id="10" name="矩形 9"/>
          <p:cNvSpPr/>
          <p:nvPr/>
        </p:nvSpPr>
        <p:spPr>
          <a:xfrm>
            <a:off x="395536" y="3717032"/>
            <a:ext cx="8064896" cy="1938992"/>
          </a:xfrm>
          <a:prstGeom prst="rect">
            <a:avLst/>
          </a:prstGeom>
        </p:spPr>
        <p:txBody>
          <a:bodyPr wrap="square">
            <a:spAutoFit/>
          </a:bodyPr>
          <a:lstStyle/>
          <a:p>
            <a:pPr fontAlgn="base">
              <a:spcBef>
                <a:spcPct val="0"/>
              </a:spcBef>
              <a:spcAft>
                <a:spcPct val="0"/>
              </a:spcAft>
            </a:pPr>
            <a:r>
              <a:rPr lang="en-US" altLang="zh-CN" sz="2400" dirty="0" smtClean="0">
                <a:solidFill>
                  <a:srgbClr val="000000"/>
                </a:solidFill>
                <a:latin typeface="Helvetica" pitchFamily="34" charset="0"/>
              </a:rPr>
              <a:t>If you wish to succeed, you should use persistence as your good friend, experience as your reference, prudence as your brother and hope as your sentry.</a:t>
            </a:r>
            <a:endParaRPr lang="en-US" altLang="zh-CN" sz="2400" dirty="0" smtClean="0">
              <a:solidFill>
                <a:srgbClr val="000000"/>
              </a:solidFill>
              <a:latin typeface="Helvetica" pitchFamily="34" charset="0"/>
            </a:endParaRPr>
          </a:p>
          <a:p>
            <a:pPr fontAlgn="base">
              <a:spcBef>
                <a:spcPct val="0"/>
              </a:spcBef>
              <a:spcAft>
                <a:spcPct val="0"/>
              </a:spcAft>
            </a:pPr>
            <a:r>
              <a:rPr lang="en-US" altLang="zh-CN" sz="2400" dirty="0" smtClean="0">
                <a:solidFill>
                  <a:srgbClr val="000000"/>
                </a:solidFill>
                <a:latin typeface="Helvetica" pitchFamily="34" charset="0"/>
              </a:rPr>
              <a:t>                                                                —</a:t>
            </a:r>
            <a:r>
              <a:rPr lang="en-US" altLang="zh-CN" sz="2400" dirty="0">
                <a:solidFill>
                  <a:srgbClr val="000000"/>
                </a:solidFill>
                <a:latin typeface="Helvetica" pitchFamily="34" charset="0"/>
              </a:rPr>
              <a:t>Thomas Edison </a:t>
            </a:r>
            <a:endParaRPr lang="en-US" altLang="zh-CN" sz="2400" dirty="0" smtClean="0">
              <a:solidFill>
                <a:srgbClr val="000000"/>
              </a:solidFill>
              <a:latin typeface="Helvetica" pitchFamily="34" charset="0"/>
            </a:endParaRPr>
          </a:p>
          <a:p>
            <a:pPr algn="ctr"/>
            <a:endParaRPr lang="en-US" altLang="zh-CN" sz="2400" dirty="0">
              <a:solidFill>
                <a:srgbClr val="000000"/>
              </a:solidFill>
              <a:latin typeface="Helvetica" pitchFamily="34" charset="0"/>
            </a:endParaRPr>
          </a:p>
        </p:txBody>
      </p:sp>
      <p:sp>
        <p:nvSpPr>
          <p:cNvPr id="9" name="剪去对角的矩形 8"/>
          <p:cNvSpPr/>
          <p:nvPr/>
        </p:nvSpPr>
        <p:spPr>
          <a:xfrm>
            <a:off x="357158" y="1857364"/>
            <a:ext cx="8404976" cy="1514315"/>
          </a:xfrm>
          <a:prstGeom prst="snip2DiagRect">
            <a:avLst/>
          </a:prstGeom>
          <a:noFill/>
          <a:ln w="28575">
            <a:solidFill>
              <a:srgbClr val="92D05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sp>
        <p:nvSpPr>
          <p:cNvPr id="15" name="矩形 14"/>
          <p:cNvSpPr/>
          <p:nvPr/>
        </p:nvSpPr>
        <p:spPr>
          <a:xfrm>
            <a:off x="611560" y="2014357"/>
            <a:ext cx="7992888" cy="1200329"/>
          </a:xfrm>
          <a:prstGeom prst="rect">
            <a:avLst/>
          </a:prstGeom>
        </p:spPr>
        <p:txBody>
          <a:bodyPr wrap="square">
            <a:spAutoFit/>
          </a:bodyPr>
          <a:lstStyle/>
          <a:p>
            <a:r>
              <a:rPr lang="zh-CN" altLang="en-US" sz="2400" dirty="0" smtClean="0">
                <a:solidFill>
                  <a:srgbClr val="000000"/>
                </a:solidFill>
                <a:latin typeface="Helvetica" pitchFamily="34" charset="0"/>
              </a:rPr>
              <a:t>如果你希望成功，当以恒心为良友、以经验为参谋、以谨慎为兄弟、以希望为哨兵。</a:t>
            </a:r>
            <a:endParaRPr lang="en-US" altLang="zh-CN" sz="2400" dirty="0" smtClean="0">
              <a:solidFill>
                <a:srgbClr val="000000"/>
              </a:solidFill>
              <a:latin typeface="Helvetica" pitchFamily="34" charset="0"/>
            </a:endParaRPr>
          </a:p>
          <a:p>
            <a:r>
              <a:rPr lang="en-US" altLang="zh-CN" sz="2400" dirty="0" smtClean="0">
                <a:solidFill>
                  <a:srgbClr val="000000"/>
                </a:solidFill>
                <a:latin typeface="Helvetica" pitchFamily="34" charset="0"/>
              </a:rPr>
              <a:t>                                                                        ——</a:t>
            </a:r>
            <a:r>
              <a:rPr lang="zh-CN" altLang="en-US" sz="2400" dirty="0" smtClean="0">
                <a:solidFill>
                  <a:srgbClr val="000000"/>
                </a:solidFill>
                <a:latin typeface="Helvetica" pitchFamily="34" charset="0"/>
              </a:rPr>
              <a:t>爱迪生</a:t>
            </a:r>
            <a:endParaRPr lang="en-US" altLang="zh-CN" sz="2400" dirty="0" smtClean="0">
              <a:solidFill>
                <a:srgbClr val="00000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 descr="白板15"/>
          <p:cNvPicPr>
            <a:picLocks noGrp="1" noChangeAspect="1"/>
          </p:cNvPicPr>
          <p:nvPr isPhoto="1"/>
        </p:nvPicPr>
        <p:blipFill>
          <a:blip r:embed="rId1" cstate="print">
            <a:clrChange>
              <a:clrFrom>
                <a:srgbClr val="EAF0EE"/>
              </a:clrFrom>
              <a:clrTo>
                <a:srgbClr val="EAF0EE">
                  <a:alpha val="0"/>
                </a:srgbClr>
              </a:clrTo>
            </a:clrChange>
          </a:blip>
          <a:srcRect/>
          <a:stretch>
            <a:fillRect/>
          </a:stretch>
        </p:blipFill>
        <p:spPr bwMode="auto">
          <a:xfrm>
            <a:off x="326175" y="1857375"/>
            <a:ext cx="8113996" cy="4198848"/>
          </a:xfrm>
          <a:prstGeom prst="rect">
            <a:avLst/>
          </a:prstGeom>
          <a:noFill/>
          <a:ln w="9525">
            <a:noFill/>
            <a:miter lim="800000"/>
            <a:headEnd/>
            <a:tailEnd/>
          </a:ln>
        </p:spPr>
      </p:pic>
      <p:sp>
        <p:nvSpPr>
          <p:cNvPr id="13" name="TextBox 12"/>
          <p:cNvSpPr txBox="1"/>
          <p:nvPr/>
        </p:nvSpPr>
        <p:spPr>
          <a:xfrm>
            <a:off x="2443152" y="2780928"/>
            <a:ext cx="3986236" cy="2031325"/>
          </a:xfrm>
          <a:prstGeom prst="rect">
            <a:avLst/>
          </a:prstGeom>
          <a:noFill/>
        </p:spPr>
        <p:txBody>
          <a:bodyPr wrap="square" rtlCol="0">
            <a:spAutoFit/>
          </a:bodyPr>
          <a:lstStyle/>
          <a:p>
            <a:pPr>
              <a:lnSpc>
                <a:spcPct val="150000"/>
              </a:lnSpc>
            </a:pPr>
            <a:r>
              <a:rPr lang="en-US" altLang="zh-CN" sz="2800" dirty="0" smtClean="0">
                <a:solidFill>
                  <a:srgbClr val="000000"/>
                </a:solidFill>
                <a:latin typeface="Helvetica" pitchFamily="34" charset="0"/>
              </a:rPr>
              <a:t>Reporting on the traits of a successful person in your field.</a:t>
            </a:r>
            <a:endParaRPr lang="en-US" altLang="zh-CN" sz="2800" dirty="0" smtClean="0">
              <a:solidFill>
                <a:srgbClr val="000000"/>
              </a:solidFill>
              <a:latin typeface="Helvetica" pitchFamily="34" charset="0"/>
            </a:endParaRPr>
          </a:p>
        </p:txBody>
      </p:sp>
      <p:grpSp>
        <p:nvGrpSpPr>
          <p:cNvPr id="6" name="组合 5"/>
          <p:cNvGrpSpPr/>
          <p:nvPr/>
        </p:nvGrpSpPr>
        <p:grpSpPr>
          <a:xfrm>
            <a:off x="1234" y="0"/>
            <a:ext cx="3801649" cy="960548"/>
            <a:chOff x="1234" y="0"/>
            <a:chExt cx="3801649" cy="960548"/>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11" r="14325"/>
            <a:stretch>
              <a:fillRect/>
            </a:stretch>
          </p:blipFill>
          <p:spPr bwMode="auto">
            <a:xfrm rot="10800000">
              <a:off x="1234" y="0"/>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6175" y="378658"/>
              <a:ext cx="244183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 name="Picture 4">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组合 25"/>
          <p:cNvGrpSpPr/>
          <p:nvPr/>
        </p:nvGrpSpPr>
        <p:grpSpPr>
          <a:xfrm>
            <a:off x="326175" y="1500173"/>
            <a:ext cx="8286779" cy="4680955"/>
            <a:chOff x="326175" y="1500174"/>
            <a:chExt cx="8286779" cy="3357586"/>
          </a:xfrm>
        </p:grpSpPr>
        <p:sp>
          <p:nvSpPr>
            <p:cNvPr id="21" name="矩形 20"/>
            <p:cNvSpPr/>
            <p:nvPr/>
          </p:nvSpPr>
          <p:spPr>
            <a:xfrm>
              <a:off x="642910" y="1750346"/>
              <a:ext cx="7685368" cy="2893100"/>
            </a:xfrm>
            <a:prstGeom prst="rect">
              <a:avLst/>
            </a:prstGeom>
          </p:spPr>
          <p:txBody>
            <a:bodyPr wrap="square">
              <a:spAutoFit/>
            </a:bodyPr>
            <a:lstStyle/>
            <a:p>
              <a:pPr algn="just"/>
              <a:r>
                <a:rPr lang="en-US" altLang="zh-CN" sz="2600" dirty="0" smtClean="0">
                  <a:latin typeface="Helvetica" pitchFamily="34" charset="0"/>
                </a:rPr>
                <a:t>Successful people should have some unique traits that are critical to their success. Understanding what these traits are and reflecting on one’s own characteristics may be of great importance for anyone who wants to have success. In the current unit project, you are going to </a:t>
              </a:r>
              <a:r>
                <a:rPr lang="en-US" altLang="zh-CN" sz="2600" b="1" i="1" dirty="0" smtClean="0">
                  <a:solidFill>
                    <a:srgbClr val="C00000"/>
                  </a:solidFill>
                  <a:latin typeface="Helvetica" pitchFamily="34" charset="0"/>
                </a:rPr>
                <a:t>analyze the common traits of the successful people in your professional field or industry you are interested in</a:t>
              </a:r>
              <a:r>
                <a:rPr lang="en-US" altLang="zh-CN" sz="2600" dirty="0" smtClean="0">
                  <a:latin typeface="Helvetica" pitchFamily="34" charset="0"/>
                </a:rPr>
                <a:t>. Here are some steps you may follow to complete your task. </a:t>
              </a:r>
              <a:endParaRPr lang="en-US" altLang="zh-CN" sz="2600" dirty="0" smtClean="0">
                <a:latin typeface="Helvetica" pitchFamily="34" charset="0"/>
              </a:endParaRPr>
            </a:p>
          </p:txBody>
        </p:sp>
        <p:sp>
          <p:nvSpPr>
            <p:cNvPr id="22" name="剪去对角的矩形 21"/>
            <p:cNvSpPr/>
            <p:nvPr/>
          </p:nvSpPr>
          <p:spPr>
            <a:xfrm>
              <a:off x="326175" y="1500174"/>
              <a:ext cx="8286779" cy="3357586"/>
            </a:xfrm>
            <a:prstGeom prst="snip2DiagRect">
              <a:avLst/>
            </a:prstGeom>
            <a:noFill/>
            <a:ln w="28575">
              <a:solidFill>
                <a:srgbClr val="B4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n>
                  <a:solidFill>
                    <a:srgbClr val="C00000"/>
                  </a:solidFill>
                </a:ln>
                <a:noFill/>
              </a:endParaRPr>
            </a:p>
          </p:txBody>
        </p:sp>
      </p:gr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11" r="14325"/>
          <a:stretch>
            <a:fillRect/>
          </a:stretch>
        </p:blipFill>
        <p:spPr bwMode="auto">
          <a:xfrm rot="10800000">
            <a:off x="1234" y="0"/>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6175" y="378658"/>
            <a:ext cx="244183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42910" y="1571612"/>
            <a:ext cx="7457482" cy="5074571"/>
            <a:chOff x="142844" y="1000108"/>
            <a:chExt cx="8983842" cy="5074571"/>
          </a:xfrm>
        </p:grpSpPr>
        <p:sp>
          <p:nvSpPr>
            <p:cNvPr id="13" name="矩形 12"/>
            <p:cNvSpPr/>
            <p:nvPr/>
          </p:nvSpPr>
          <p:spPr>
            <a:xfrm>
              <a:off x="142844" y="1000108"/>
              <a:ext cx="5323668" cy="2677656"/>
            </a:xfrm>
            <a:prstGeom prst="rect">
              <a:avLst/>
            </a:prstGeom>
            <a:noFill/>
            <a:ln>
              <a:noFill/>
            </a:ln>
            <a:effectLst>
              <a:outerShdw blurRad="149987" dist="250190" dir="8460000" algn="ctr">
                <a:srgbClr val="000000">
                  <a:alpha val="28000"/>
                </a:srgbClr>
              </a:outerShdw>
              <a:softEdge rad="635000"/>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wrap="square">
              <a:spAutoFit/>
            </a:bodyPr>
            <a:lstStyle/>
            <a:p>
              <a:pPr marL="358775" indent="-358775" algn="just"/>
              <a:r>
                <a:rPr lang="en-US" altLang="zh-CN" sz="2400" b="1" i="1" dirty="0" smtClean="0">
                  <a:solidFill>
                    <a:srgbClr val="C00000"/>
                  </a:solidFill>
                  <a:latin typeface="Helvetica" pitchFamily="34" charset="0"/>
                </a:rPr>
                <a:t>1</a:t>
              </a:r>
              <a:r>
                <a:rPr lang="en-US" altLang="zh-CN" sz="2400" i="1" dirty="0" smtClean="0">
                  <a:solidFill>
                    <a:srgbClr val="C00000"/>
                  </a:solidFill>
                  <a:latin typeface="Helvetica" pitchFamily="34" charset="0"/>
                </a:rPr>
                <a:t> Work in groups of three or four. For each group, choose a person who you all agree is successful in the professional field or industry you are interested in.</a:t>
              </a:r>
              <a:endParaRPr lang="en-US" altLang="zh-CN" sz="2400" i="1" dirty="0" smtClean="0">
                <a:solidFill>
                  <a:srgbClr val="C00000"/>
                </a:solidFill>
                <a:latin typeface="Helvetica" pitchFamily="34" charset="0"/>
              </a:endParaRPr>
            </a:p>
            <a:p>
              <a:pPr marL="358775" indent="-358775" algn="just"/>
              <a:endParaRPr lang="en-US" altLang="zh-CN" sz="2400" i="1" dirty="0" smtClean="0">
                <a:solidFill>
                  <a:srgbClr val="C00000"/>
                </a:solidFill>
                <a:latin typeface="Helvetica" pitchFamily="34" charset="0"/>
              </a:endParaRPr>
            </a:p>
          </p:txBody>
        </p:sp>
        <p:sp>
          <p:nvSpPr>
            <p:cNvPr id="19" name="矩形 18"/>
            <p:cNvSpPr/>
            <p:nvPr/>
          </p:nvSpPr>
          <p:spPr>
            <a:xfrm>
              <a:off x="2251802" y="3397023"/>
              <a:ext cx="6874884" cy="26776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358775" indent="-358775" algn="just"/>
              <a:r>
                <a:rPr lang="en-US" altLang="zh-CN" sz="2400" b="1" i="1" dirty="0" smtClean="0">
                  <a:solidFill>
                    <a:prstClr val="black"/>
                  </a:solidFill>
                  <a:latin typeface="Helvetica" pitchFamily="34" charset="0"/>
                </a:rPr>
                <a:t>2</a:t>
              </a:r>
              <a:r>
                <a:rPr lang="en-US" altLang="zh-CN" sz="2400" i="1" dirty="0" smtClean="0">
                  <a:solidFill>
                    <a:prstClr val="black"/>
                  </a:solidFill>
                  <a:latin typeface="Helvetica" pitchFamily="34" charset="0"/>
                </a:rPr>
                <a:t> Collect the information about the successful person through reading, surfing the Internet, etc. after class. The information may include interesting stories about professional achievements of and people’s comments on the person you chose. </a:t>
              </a:r>
              <a:endParaRPr lang="en-US" altLang="zh-CN" sz="2400" i="1" dirty="0" smtClean="0">
                <a:solidFill>
                  <a:prstClr val="black"/>
                </a:solidFill>
                <a:latin typeface="Helvetica" pitchFamily="34" charset="0"/>
              </a:endParaRPr>
            </a:p>
          </p:txBody>
        </p:sp>
        <p:pic>
          <p:nvPicPr>
            <p:cNvPr id="6147" name="Picture 3" descr="http://img2.imgtn.bdimg.com/it/u=461572003,3888475751&amp;fm=21&amp;gp=0.jpg"/>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7825485">
              <a:off x="5459530" y="2363547"/>
              <a:ext cx="1035026" cy="831470"/>
            </a:xfrm>
            <a:prstGeom prst="rect">
              <a:avLst/>
            </a:prstGeom>
            <a:noFill/>
          </p:spPr>
        </p:pic>
      </p:grpSp>
      <p:pic>
        <p:nvPicPr>
          <p:cNvPr id="6153" name="Picture 9" descr="http://a2.att.hudong.com/64/35/19300001107276130510351817866_950.jpg"/>
          <p:cNvPicPr>
            <a:picLocks noChangeAspect="1" noChangeArrowheads="1"/>
          </p:cNvPicPr>
          <p:nvPr/>
        </p:nvPicPr>
        <p:blipFill>
          <a:blip r:embed="rId2" cstate="print">
            <a:clrChange>
              <a:clrFrom>
                <a:srgbClr val="FFFFFF"/>
              </a:clrFrom>
              <a:clrTo>
                <a:srgbClr val="FFFFFF">
                  <a:alpha val="0"/>
                </a:srgbClr>
              </a:clrTo>
            </a:clrChange>
          </a:blip>
          <a:srcRect t="8758"/>
          <a:stretch>
            <a:fillRect/>
          </a:stretch>
        </p:blipFill>
        <p:spPr bwMode="auto">
          <a:xfrm>
            <a:off x="6643702" y="0"/>
            <a:ext cx="2191160" cy="2446935"/>
          </a:xfrm>
          <a:prstGeom prst="rect">
            <a:avLst/>
          </a:prstGeom>
          <a:noFill/>
        </p:spPr>
      </p:pic>
      <p:pic>
        <p:nvPicPr>
          <p:cNvPr id="2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11" r="14325"/>
          <a:stretch>
            <a:fillRect/>
          </a:stretch>
        </p:blipFill>
        <p:spPr bwMode="auto">
          <a:xfrm rot="10800000">
            <a:off x="1234" y="0"/>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26175" y="378658"/>
            <a:ext cx="244183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p:nvPr/>
        </p:nvGrpSpPr>
        <p:grpSpPr>
          <a:xfrm>
            <a:off x="652638" y="809545"/>
            <a:ext cx="7275794" cy="5701455"/>
            <a:chOff x="338194" y="1884009"/>
            <a:chExt cx="7890478" cy="5701455"/>
          </a:xfrm>
        </p:grpSpPr>
        <p:sp>
          <p:nvSpPr>
            <p:cNvPr id="20" name="矩形 19"/>
            <p:cNvSpPr/>
            <p:nvPr/>
          </p:nvSpPr>
          <p:spPr>
            <a:xfrm>
              <a:off x="338194" y="3072798"/>
              <a:ext cx="4966478" cy="230832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266700" indent="-266700" algn="just"/>
              <a:r>
                <a:rPr lang="en-US" altLang="zh-CN" sz="2400" b="1" i="1" dirty="0" smtClean="0">
                  <a:solidFill>
                    <a:srgbClr val="C00000"/>
                  </a:solidFill>
                  <a:latin typeface="Helvetica" pitchFamily="34" charset="0"/>
                </a:rPr>
                <a:t>3</a:t>
              </a:r>
              <a:r>
                <a:rPr lang="en-US" altLang="zh-CN" sz="2400" i="1" dirty="0" smtClean="0">
                  <a:solidFill>
                    <a:srgbClr val="C00000"/>
                  </a:solidFill>
                  <a:latin typeface="Helvetica" pitchFamily="34" charset="0"/>
                </a:rPr>
                <a:t> Work in groups in class and share with your group members the information you have collected after class. Then discuss what traits the successful person has.</a:t>
              </a:r>
              <a:endParaRPr lang="en-US" altLang="zh-CN" sz="2400" i="1" dirty="0" smtClean="0">
                <a:solidFill>
                  <a:srgbClr val="C00000"/>
                </a:solidFill>
                <a:latin typeface="Helvetica" pitchFamily="34" charset="0"/>
              </a:endParaRPr>
            </a:p>
          </p:txBody>
        </p:sp>
        <p:sp>
          <p:nvSpPr>
            <p:cNvPr id="21" name="矩形 20"/>
            <p:cNvSpPr/>
            <p:nvPr/>
          </p:nvSpPr>
          <p:spPr>
            <a:xfrm>
              <a:off x="1722164" y="5646472"/>
              <a:ext cx="6506508" cy="19389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266700" indent="-266700"/>
              <a:r>
                <a:rPr lang="en-US" altLang="zh-CN" sz="2400" b="1" i="1" dirty="0" smtClean="0">
                  <a:solidFill>
                    <a:prstClr val="black"/>
                  </a:solidFill>
                  <a:latin typeface="Helvetica" pitchFamily="34" charset="0"/>
                </a:rPr>
                <a:t>4</a:t>
              </a:r>
              <a:r>
                <a:rPr lang="en-US" altLang="zh-CN" sz="2400" i="1" dirty="0" smtClean="0">
                  <a:solidFill>
                    <a:prstClr val="black"/>
                  </a:solidFill>
                  <a:latin typeface="Helvetica" pitchFamily="34" charset="0"/>
                </a:rPr>
                <a:t> Summarize what you have discussed in a report. Then choose a representative from your group to present the report to the class.</a:t>
              </a:r>
              <a:endParaRPr lang="en-US" altLang="zh-CN" sz="2400" i="1" dirty="0" smtClean="0">
                <a:solidFill>
                  <a:prstClr val="black"/>
                </a:solidFill>
                <a:latin typeface="Helvetica" pitchFamily="34" charset="0"/>
              </a:endParaRPr>
            </a:p>
            <a:p>
              <a:pPr marL="266700" indent="-266700"/>
              <a:endParaRPr lang="zh-CN" altLang="en-US" sz="2400" i="1" dirty="0" smtClean="0">
                <a:solidFill>
                  <a:prstClr val="black"/>
                </a:solidFill>
                <a:latin typeface="Helvetica" pitchFamily="34" charset="0"/>
              </a:endParaRPr>
            </a:p>
          </p:txBody>
        </p:sp>
        <p:pic>
          <p:nvPicPr>
            <p:cNvPr id="22" name="Picture 3" descr="http://img2.imgtn.bdimg.com/it/u=461572003,3888475751&amp;fm=21&amp;gp=0.jpg"/>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7201208" flipV="1">
              <a:off x="2620503" y="2005779"/>
              <a:ext cx="1069935" cy="826396"/>
            </a:xfrm>
            <a:prstGeom prst="rect">
              <a:avLst/>
            </a:prstGeom>
            <a:noFill/>
          </p:spPr>
        </p:pic>
        <p:pic>
          <p:nvPicPr>
            <p:cNvPr id="23" name="Picture 3" descr="http://img2.imgtn.bdimg.com/it/u=461572003,3888475751&amp;fm=21&amp;gp=0.jpg"/>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5558526">
              <a:off x="5387081" y="4393809"/>
              <a:ext cx="1069935" cy="872903"/>
            </a:xfrm>
            <a:prstGeom prst="rect">
              <a:avLst/>
            </a:prstGeom>
            <a:noFill/>
          </p:spPr>
        </p:pic>
      </p:grpSp>
      <p:pic>
        <p:nvPicPr>
          <p:cNvPr id="6153" name="Picture 9" descr="http://a2.att.hudong.com/64/35/19300001107276130510351817866_950.jpg"/>
          <p:cNvPicPr>
            <a:picLocks noChangeAspect="1" noChangeArrowheads="1"/>
          </p:cNvPicPr>
          <p:nvPr/>
        </p:nvPicPr>
        <p:blipFill>
          <a:blip r:embed="rId2" cstate="print">
            <a:clrChange>
              <a:clrFrom>
                <a:srgbClr val="FFFFFF"/>
              </a:clrFrom>
              <a:clrTo>
                <a:srgbClr val="FFFFFF">
                  <a:alpha val="0"/>
                </a:srgbClr>
              </a:clrTo>
            </a:clrChange>
          </a:blip>
          <a:srcRect t="8758"/>
          <a:stretch>
            <a:fillRect/>
          </a:stretch>
        </p:blipFill>
        <p:spPr bwMode="auto">
          <a:xfrm>
            <a:off x="6643702" y="0"/>
            <a:ext cx="2191160" cy="2446935"/>
          </a:xfrm>
          <a:prstGeom prst="rect">
            <a:avLst/>
          </a:prstGeom>
          <a:noFill/>
        </p:spPr>
      </p:pic>
      <p:pic>
        <p:nvPicPr>
          <p:cNvPr id="2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11" r="14325"/>
          <a:stretch>
            <a:fillRect/>
          </a:stretch>
        </p:blipFill>
        <p:spPr bwMode="auto">
          <a:xfrm rot="10800000">
            <a:off x="1234" y="0"/>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26175" y="378658"/>
            <a:ext cx="244183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7020" y="4534638"/>
            <a:ext cx="9334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285721" y="1633899"/>
            <a:ext cx="7786742" cy="5006058"/>
            <a:chOff x="353894" y="1285860"/>
            <a:chExt cx="8683533" cy="4862401"/>
          </a:xfrm>
        </p:grpSpPr>
        <p:sp>
          <p:nvSpPr>
            <p:cNvPr id="8" name="TextBox 8"/>
            <p:cNvSpPr txBox="1"/>
            <p:nvPr/>
          </p:nvSpPr>
          <p:spPr>
            <a:xfrm>
              <a:off x="1403648" y="1285860"/>
              <a:ext cx="7633779" cy="508205"/>
            </a:xfrm>
            <a:prstGeom prst="rect">
              <a:avLst/>
            </a:prstGeom>
            <a:noFill/>
          </p:spPr>
          <p:txBody>
            <a:bodyPr wrap="square" rtlCol="0">
              <a:spAutoFit/>
            </a:bodyPr>
            <a:lstStyle/>
            <a:p>
              <a:pPr eaLnBrk="0" hangingPunct="0">
                <a:defRPr/>
              </a:pPr>
              <a:r>
                <a:rPr lang="en-US" altLang="zh-CN" sz="2800" dirty="0" smtClean="0">
                  <a:latin typeface="Helvetica" pitchFamily="34" charset="0"/>
                  <a:ea typeface="楷体_GB2312" panose="02010609030101010101" pitchFamily="49" charset="-122"/>
                </a:rPr>
                <a:t>1. Who is Les Brown?</a:t>
              </a:r>
              <a:endParaRPr lang="en-US" altLang="zh-CN" sz="2800" dirty="0">
                <a:latin typeface="Helvetica" pitchFamily="34" charset="0"/>
                <a:ea typeface="楷体_GB2312" panose="02010609030101010101" pitchFamily="49" charset="-122"/>
              </a:endParaRPr>
            </a:p>
          </p:txBody>
        </p:sp>
        <p:grpSp>
          <p:nvGrpSpPr>
            <p:cNvPr id="23" name="组合 22"/>
            <p:cNvGrpSpPr/>
            <p:nvPr/>
          </p:nvGrpSpPr>
          <p:grpSpPr>
            <a:xfrm>
              <a:off x="353894" y="1770268"/>
              <a:ext cx="8342543" cy="4377993"/>
              <a:chOff x="353894" y="1770268"/>
              <a:chExt cx="8342543" cy="4377993"/>
            </a:xfrm>
          </p:grpSpPr>
          <p:sp>
            <p:nvSpPr>
              <p:cNvPr id="24" name="圆角矩形 23"/>
              <p:cNvSpPr/>
              <p:nvPr/>
            </p:nvSpPr>
            <p:spPr>
              <a:xfrm>
                <a:off x="827584" y="2475853"/>
                <a:ext cx="7868853" cy="367240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3894" y="1770268"/>
                <a:ext cx="1432024" cy="114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633454" y="2166890"/>
                <a:ext cx="1015191" cy="470898"/>
              </a:xfrm>
              <a:prstGeom prst="rect">
                <a:avLst/>
              </a:prstGeom>
              <a:noFill/>
            </p:spPr>
            <p:txBody>
              <a:bodyPr wrap="square" rtlCol="0">
                <a:spAutoFit/>
              </a:bodyPr>
              <a:lstStyle/>
              <a:p>
                <a:r>
                  <a:rPr lang="en-US" altLang="zh-CN" sz="2400" b="1"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10" name="TextBox 12"/>
          <p:cNvSpPr txBox="1"/>
          <p:nvPr/>
        </p:nvSpPr>
        <p:spPr>
          <a:xfrm>
            <a:off x="915383" y="3025769"/>
            <a:ext cx="6851306" cy="3637919"/>
          </a:xfrm>
          <a:prstGeom prst="rect">
            <a:avLst/>
          </a:prstGeom>
          <a:noFill/>
        </p:spPr>
        <p:txBody>
          <a:bodyPr vert="horz" wrap="square" rtlCol="0">
            <a:spAutoFit/>
          </a:bodyPr>
          <a:lstStyle/>
          <a:p>
            <a:pPr>
              <a:lnSpc>
                <a:spcPct val="120000"/>
              </a:lnSpc>
              <a:buClr>
                <a:srgbClr val="0E9D80"/>
              </a:buClr>
            </a:pPr>
            <a:r>
              <a:rPr lang="en-US" altLang="zh-CN" sz="2400" dirty="0" smtClean="0">
                <a:latin typeface="Helvetica" pitchFamily="34" charset="0"/>
                <a:ea typeface="楷体_GB2312" panose="02010609030101010101" pitchFamily="49" charset="-122"/>
              </a:rPr>
              <a:t>       Les Brown is a motivational speaker, former Ohio politician, popular author, radio DJ, and former host of The Les Brown Show. As a politician, he is a former member of the Ohio House of Representatives. As a motivational speaker, he uses the catch phrase, “It’s possible,” and teaches people to follow their dreams as he learned to do.</a:t>
            </a:r>
            <a:endParaRPr lang="en-US" altLang="zh-CN" sz="2400" dirty="0">
              <a:latin typeface="Helvetica" pitchFamily="34" charset="0"/>
              <a:ea typeface="楷体_GB2312" panose="02010609030101010101" pitchFamily="49" charset="-122"/>
            </a:endParaRPr>
          </a:p>
        </p:txBody>
      </p:sp>
      <p:pic>
        <p:nvPicPr>
          <p:cNvPr id="12" name="图片 11" descr="u=3903130598,3393806453&amp;fm=21&amp;gp=0.jpg"/>
          <p:cNvPicPr>
            <a:picLocks noChangeAspect="1"/>
          </p:cNvPicPr>
          <p:nvPr/>
        </p:nvPicPr>
        <p:blipFill>
          <a:blip r:embed="rId7" cstate="print"/>
          <a:stretch>
            <a:fillRect/>
          </a:stretch>
        </p:blipFill>
        <p:spPr>
          <a:xfrm>
            <a:off x="6919544" y="44624"/>
            <a:ext cx="2188960" cy="3139093"/>
          </a:xfrm>
          <a:prstGeom prst="ellipse">
            <a:avLst/>
          </a:prstGeom>
          <a:ln>
            <a:noFill/>
          </a:ln>
          <a:effectLst>
            <a:softEdge rad="112500"/>
          </a:effectLst>
        </p:spPr>
      </p:pic>
      <p:grpSp>
        <p:nvGrpSpPr>
          <p:cNvPr id="13" name="组合 12"/>
          <p:cNvGrpSpPr/>
          <p:nvPr/>
        </p:nvGrpSpPr>
        <p:grpSpPr>
          <a:xfrm>
            <a:off x="49108" y="44625"/>
            <a:ext cx="3631901" cy="720080"/>
            <a:chOff x="4000496" y="4075390"/>
            <a:chExt cx="5204432" cy="1052735"/>
          </a:xfrm>
        </p:grpSpPr>
        <p:pic>
          <p:nvPicPr>
            <p:cNvPr id="14" name="Picture 9"/>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9" action="ppaction://hlinksldjump"/>
            </p:cNvPr>
            <p:cNvSpPr txBox="1"/>
            <p:nvPr/>
          </p:nvSpPr>
          <p:spPr>
            <a:xfrm>
              <a:off x="5075292" y="4325255"/>
              <a:ext cx="4129636" cy="494956"/>
            </a:xfrm>
            <a:prstGeom prst="rect">
              <a:avLst/>
            </a:prstGeom>
            <a:noFill/>
          </p:spPr>
          <p:txBody>
            <a:bodyPr wrap="square" rtlCol="0">
              <a:spAutoFit/>
            </a:bodyPr>
            <a:lstStyle/>
            <a:p>
              <a:r>
                <a:rPr lang="en-US" altLang="zh-CN" sz="16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Background information</a:t>
              </a:r>
              <a:endParaRPr lang="zh-CN" altLang="en-US"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158" y="1916832"/>
            <a:ext cx="8409285" cy="45840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9"/>
          <p:cNvSpPr>
            <a:spLocks noChangeArrowheads="1"/>
          </p:cNvSpPr>
          <p:nvPr/>
        </p:nvSpPr>
        <p:spPr bwMode="auto">
          <a:xfrm>
            <a:off x="1979712" y="1280373"/>
            <a:ext cx="5815182" cy="492443"/>
          </a:xfrm>
          <a:prstGeom prst="rect">
            <a:avLst/>
          </a:prstGeom>
          <a:noFill/>
          <a:ln w="9525">
            <a:noFill/>
            <a:miter lim="800000"/>
          </a:ln>
          <a:effectLst>
            <a:prstShdw prst="shdw11">
              <a:schemeClr val="accent1">
                <a:gamma/>
                <a:shade val="60000"/>
                <a:invGamma/>
                <a:alpha val="50000"/>
              </a:schemeClr>
            </a:prstShdw>
          </a:effectLst>
        </p:spPr>
        <p:txBody>
          <a:bodyPr wrap="square" anchor="ctr">
            <a:spAutoFit/>
          </a:bodyPr>
          <a:lstStyle/>
          <a:p>
            <a:pPr eaLnBrk="0" hangingPunct="0">
              <a:defRPr/>
            </a:pPr>
            <a:r>
              <a:rPr lang="en-US" altLang="zh-CN" sz="2600" b="1" dirty="0" smtClean="0">
                <a:effectLst>
                  <a:outerShdw blurRad="38100" dist="38100" dir="2700000" algn="tl">
                    <a:srgbClr val="FFFFFF"/>
                  </a:outerShdw>
                </a:effectLst>
                <a:latin typeface="Helvetica" pitchFamily="34" charset="0"/>
                <a:ea typeface="华文彩云" panose="02010800040101010101" charset="-122"/>
                <a:cs typeface="Times New Roman" panose="02020603050405020304" pitchFamily="-112" charset="0"/>
              </a:rPr>
              <a:t>Useful expressions: </a:t>
            </a:r>
            <a:endParaRPr lang="en-US" altLang="zh-CN" sz="2600" b="1" dirty="0">
              <a:effectLst>
                <a:outerShdw blurRad="38100" dist="38100" dir="2700000" algn="tl">
                  <a:srgbClr val="FFFFFF"/>
                </a:outerShdw>
              </a:effectLst>
              <a:latin typeface="Helvetica" pitchFamily="34" charset="0"/>
              <a:ea typeface="华文彩云" panose="02010800040101010101" charset="-122"/>
              <a:cs typeface="Times New Roman" panose="02020603050405020304" pitchFamily="-112" charset="0"/>
            </a:endParaRPr>
          </a:p>
        </p:txBody>
      </p:sp>
      <p:pic>
        <p:nvPicPr>
          <p:cNvPr id="10"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611" r="14325"/>
          <a:stretch>
            <a:fillRect/>
          </a:stretch>
        </p:blipFill>
        <p:spPr bwMode="auto">
          <a:xfrm rot="10800000">
            <a:off x="0" y="5224"/>
            <a:ext cx="3801649" cy="96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1" name="Rectangle 1"/>
          <p:cNvSpPr>
            <a:spLocks noChangeArrowheads="1"/>
          </p:cNvSpPr>
          <p:nvPr/>
        </p:nvSpPr>
        <p:spPr bwMode="auto">
          <a:xfrm>
            <a:off x="571472" y="2714620"/>
            <a:ext cx="8072494" cy="3416320"/>
          </a:xfrm>
          <a:prstGeom prst="rect">
            <a:avLst/>
          </a:prstGeom>
          <a:noFill/>
          <a:ln w="9525">
            <a:noFill/>
            <a:miter lim="800000"/>
          </a:ln>
          <a:effectLst/>
        </p:spPr>
        <p:txBody>
          <a:bodyPr vert="horz" wrap="square" lIns="91440" tIns="45720" rIns="91440" bIns="45720" numCol="1" anchor="ctr" anchorCtr="0" compatLnSpc="1">
            <a:spAutoFit/>
          </a:bodyPr>
          <a:lstStyle/>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to spur sb. to do </a:t>
            </a:r>
            <a:r>
              <a:rPr lang="en-US" altLang="zh-CN" sz="2400" dirty="0" err="1" smtClean="0">
                <a:solidFill>
                  <a:srgbClr val="000000"/>
                </a:solidFill>
                <a:latin typeface="Helvetica" pitchFamily="34" charset="0"/>
              </a:rPr>
              <a:t>sth</a:t>
            </a:r>
            <a:r>
              <a:rPr lang="en-US" altLang="zh-CN" sz="2400" dirty="0" smtClean="0">
                <a:solidFill>
                  <a:srgbClr val="000000"/>
                </a:solidFill>
                <a:latin typeface="Helvetica" pitchFamily="34" charset="0"/>
              </a:rPr>
              <a:t>.;</a:t>
            </a:r>
            <a:endParaRPr lang="en-US" altLang="zh-CN" sz="2400" dirty="0" smtClean="0">
              <a:solidFill>
                <a:srgbClr val="000000"/>
              </a:solidFill>
              <a:latin typeface="Helvetica" pitchFamily="34" charset="0"/>
            </a:endParaRPr>
          </a:p>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to enable sb. to triumph over failures…;</a:t>
            </a:r>
            <a:endParaRPr lang="en-US" altLang="zh-CN" sz="2400" dirty="0" smtClean="0">
              <a:solidFill>
                <a:srgbClr val="000000"/>
              </a:solidFill>
              <a:latin typeface="Helvetica" pitchFamily="34" charset="0"/>
            </a:endParaRPr>
          </a:p>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to commend sb. as the greatest … of all time;</a:t>
            </a:r>
            <a:endParaRPr lang="en-US" altLang="zh-CN" sz="2400" dirty="0" smtClean="0">
              <a:solidFill>
                <a:srgbClr val="000000"/>
              </a:solidFill>
              <a:latin typeface="Helvetica" pitchFamily="34" charset="0"/>
            </a:endParaRPr>
          </a:p>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to uphold a committed and focused will and spirit;</a:t>
            </a:r>
            <a:endParaRPr lang="en-US" altLang="zh-CN" sz="2400" dirty="0" smtClean="0">
              <a:solidFill>
                <a:srgbClr val="000000"/>
              </a:solidFill>
              <a:latin typeface="Helvetica" pitchFamily="34" charset="0"/>
            </a:endParaRPr>
          </a:p>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in the pursuit of one’s goals and dreams;</a:t>
            </a:r>
            <a:endParaRPr lang="en-US" altLang="zh-CN" sz="2400" dirty="0" smtClean="0">
              <a:solidFill>
                <a:srgbClr val="000000"/>
              </a:solidFill>
              <a:latin typeface="Helvetica" pitchFamily="34" charset="0"/>
            </a:endParaRPr>
          </a:p>
          <a:p>
            <a:pPr marL="342900" marR="0" lvl="0" indent="-342900" defTabSz="-635" fontAlgn="base">
              <a:lnSpc>
                <a:spcPct val="150000"/>
              </a:lnSpc>
              <a:spcBef>
                <a:spcPct val="0"/>
              </a:spcBef>
              <a:spcAft>
                <a:spcPct val="0"/>
              </a:spcAft>
              <a:buClrTx/>
              <a:buSzTx/>
              <a:buFont typeface="Arial" panose="020B0604020202020204" pitchFamily="34" charset="0"/>
              <a:buChar char="•"/>
            </a:pPr>
            <a:r>
              <a:rPr lang="en-US" altLang="zh-CN" sz="2400" dirty="0" smtClean="0">
                <a:solidFill>
                  <a:srgbClr val="000000"/>
                </a:solidFill>
                <a:latin typeface="Helvetica" pitchFamily="34" charset="0"/>
              </a:rPr>
              <a:t>The key to success is not … but …. </a:t>
            </a:r>
            <a:endParaRPr lang="en-US" altLang="zh-CN" sz="2400" dirty="0" smtClean="0">
              <a:solidFill>
                <a:srgbClr val="000000"/>
              </a:solidFill>
              <a:latin typeface="Helvetica" pitchFamily="34" charset="0"/>
            </a:endParaRPr>
          </a:p>
        </p:txBody>
      </p:sp>
      <p:grpSp>
        <p:nvGrpSpPr>
          <p:cNvPr id="3" name="组合 10"/>
          <p:cNvGrpSpPr/>
          <p:nvPr/>
        </p:nvGrpSpPr>
        <p:grpSpPr>
          <a:xfrm>
            <a:off x="357158" y="1252323"/>
            <a:ext cx="1590456" cy="1462297"/>
            <a:chOff x="426808" y="1921179"/>
            <a:chExt cx="1590456" cy="1462297"/>
          </a:xfrm>
        </p:grpSpPr>
        <p:pic>
          <p:nvPicPr>
            <p:cNvPr id="14" name="Picture 2" descr="C:\Documents and Settings\Administrator\桌面\u=4153055772,3503597750&amp;fm=21&amp;gp=0.jpg"/>
            <p:cNvPicPr>
              <a:picLocks noChangeAspect="1" noChangeArrowheads="1"/>
            </p:cNvPicPr>
            <p:nvPr/>
          </p:nvPicPr>
          <p:blipFill>
            <a:blip r:embed="rId2" cstate="print"/>
            <a:srcRect/>
            <a:stretch>
              <a:fillRect/>
            </a:stretch>
          </p:blipFill>
          <p:spPr bwMode="auto">
            <a:xfrm>
              <a:off x="426808" y="1921179"/>
              <a:ext cx="1590456" cy="1462297"/>
            </a:xfrm>
            <a:prstGeom prst="rect">
              <a:avLst/>
            </a:prstGeom>
            <a:noFill/>
          </p:spPr>
        </p:pic>
        <p:pic>
          <p:nvPicPr>
            <p:cNvPr id="15" name="Picture 3" descr="C:\Documents and Settings\Administrator\桌面\u=2160227764,1026258986&amp;fm=23&amp;gp=0.jpg"/>
            <p:cNvPicPr>
              <a:picLocks noChangeAspect="1" noChangeArrowheads="1"/>
            </p:cNvPicPr>
            <p:nvPr/>
          </p:nvPicPr>
          <p:blipFill>
            <a:blip r:embed="rId3" cstate="print"/>
            <a:srcRect l="18707" t="-5213" r="26158" b="76812"/>
            <a:stretch>
              <a:fillRect/>
            </a:stretch>
          </p:blipFill>
          <p:spPr bwMode="auto">
            <a:xfrm rot="855896">
              <a:off x="1174721" y="2184423"/>
              <a:ext cx="787119" cy="395589"/>
            </a:xfrm>
            <a:prstGeom prst="rect">
              <a:avLst/>
            </a:prstGeom>
            <a:ln>
              <a:noFill/>
            </a:ln>
            <a:effectLst>
              <a:softEdge rad="31750"/>
            </a:effectLst>
          </p:spPr>
        </p:pic>
      </p:grpSp>
      <p:pic>
        <p:nvPicPr>
          <p:cNvPr id="11" name="Picture 4" descr="http://img12.3lian.com/gaoqing02/02/01/41.jpg"/>
          <p:cNvPicPr>
            <a:picLocks noChangeAspect="1" noChangeArrowheads="1"/>
          </p:cNvPicPr>
          <p:nvPr/>
        </p:nvPicPr>
        <p:blipFill>
          <a:blip r:embed="rId4" cstate="print">
            <a:clrChange>
              <a:clrFrom>
                <a:srgbClr val="FEFEFE"/>
              </a:clrFrom>
              <a:clrTo>
                <a:srgbClr val="FEFEFE">
                  <a:alpha val="0"/>
                </a:srgbClr>
              </a:clrTo>
            </a:clrChange>
          </a:blip>
          <a:srcRect l="30676" r="23667"/>
          <a:stretch>
            <a:fillRect/>
          </a:stretch>
        </p:blipFill>
        <p:spPr bwMode="auto">
          <a:xfrm>
            <a:off x="7051931" y="1142984"/>
            <a:ext cx="1714512" cy="2371728"/>
          </a:xfrm>
          <a:prstGeom prst="rect">
            <a:avLst/>
          </a:prstGeom>
          <a:noFill/>
        </p:spPr>
      </p:pic>
      <p:sp>
        <p:nvSpPr>
          <p:cNvPr id="13" name="TextBox 12"/>
          <p:cNvSpPr txBox="1"/>
          <p:nvPr/>
        </p:nvSpPr>
        <p:spPr>
          <a:xfrm>
            <a:off x="326175" y="378658"/>
            <a:ext cx="244183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Giving a report</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62000" y="0"/>
            <a:ext cx="6436975" cy="5452775"/>
            <a:chOff x="762000" y="0"/>
            <a:chExt cx="6436975" cy="5452775"/>
          </a:xfrm>
        </p:grpSpPr>
        <p:sp>
          <p:nvSpPr>
            <p:cNvPr id="12" name="TextBox 11"/>
            <p:cNvSpPr txBox="1"/>
            <p:nvPr/>
          </p:nvSpPr>
          <p:spPr>
            <a:xfrm>
              <a:off x="762000" y="0"/>
              <a:ext cx="762000" cy="707886"/>
            </a:xfrm>
            <a:prstGeom prst="rect">
              <a:avLst/>
            </a:prstGeom>
            <a:noFill/>
          </p:spPr>
          <p:txBody>
            <a:bodyPr wrap="square" rtlCol="0">
              <a:spAutoFit/>
            </a:bodyPr>
            <a:lstStyle/>
            <a:p>
              <a:endParaRPr lang="en-US" altLang="zh-CN" sz="4000" b="1" i="1" dirty="0">
                <a:latin typeface="Helvetica" pitchFamily="34" charset="0"/>
                <a:ea typeface="Arial Unicode MS" panose="020B0604020202020204" pitchFamily="34" charset="-122"/>
                <a:cs typeface="Helvetica Neue"/>
              </a:endParaRPr>
            </a:p>
          </p:txBody>
        </p:sp>
        <p:sp>
          <p:nvSpPr>
            <p:cNvPr id="16" name="Rectangle 6"/>
            <p:cNvSpPr>
              <a:spLocks noChangeArrowheads="1"/>
            </p:cNvSpPr>
            <p:nvPr/>
          </p:nvSpPr>
          <p:spPr bwMode="auto">
            <a:xfrm>
              <a:off x="3059832" y="4437112"/>
              <a:ext cx="4139143" cy="1015663"/>
            </a:xfrm>
            <a:prstGeom prst="rect">
              <a:avLst/>
            </a:prstGeom>
            <a:noFill/>
            <a:ln w="9525">
              <a:noFill/>
              <a:miter lim="800000"/>
            </a:ln>
          </p:spPr>
          <p:txBody>
            <a:bodyPr wrap="square">
              <a:spAutoFit/>
            </a:bodyPr>
            <a:lstStyle/>
            <a:p>
              <a:pPr eaLnBrk="0" hangingPunct="0"/>
              <a:r>
                <a:rPr lang="en-US" altLang="zh-CN" sz="6000" smtClean="0">
                  <a:solidFill>
                    <a:srgbClr val="FF6600"/>
                  </a:solidFill>
                  <a:effectLst>
                    <a:outerShdw blurRad="38100" dist="38100" dir="2700000" algn="tl">
                      <a:srgbClr val="000000">
                        <a:alpha val="43137"/>
                      </a:srgbClr>
                    </a:outerShdw>
                  </a:effectLst>
                  <a:latin typeface="Cooper Black" panose="0208090404030B020404" pitchFamily="18" charset="0"/>
                </a:rPr>
                <a:t>The End</a:t>
              </a:r>
              <a:endParaRPr lang="en-US" altLang="zh-CN" sz="6000">
                <a:solidFill>
                  <a:srgbClr val="FF6600"/>
                </a:solidFill>
                <a:effectLst>
                  <a:outerShdw blurRad="38100" dist="38100" dir="2700000" algn="tl">
                    <a:srgbClr val="000000">
                      <a:alpha val="43137"/>
                    </a:srgbClr>
                  </a:outerShdw>
                </a:effectLst>
                <a:latin typeface="Cooper Black" panose="0208090404030B020404" pitchFamily="18" charset="0"/>
              </a:endParaRPr>
            </a:p>
          </p:txBody>
        </p:sp>
      </p:grpSp>
      <p:sp>
        <p:nvSpPr>
          <p:cNvPr id="17" name="Rectangle 10"/>
          <p:cNvSpPr/>
          <p:nvPr/>
        </p:nvSpPr>
        <p:spPr>
          <a:xfrm>
            <a:off x="0" y="-27384"/>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1" name="TextBox 20"/>
          <p:cNvSpPr txBox="1"/>
          <p:nvPr/>
        </p:nvSpPr>
        <p:spPr>
          <a:xfrm>
            <a:off x="1428728" y="131639"/>
            <a:ext cx="6643734" cy="492443"/>
          </a:xfrm>
          <a:prstGeom prst="rect">
            <a:avLst/>
          </a:prstGeom>
          <a:noFill/>
        </p:spPr>
        <p:txBody>
          <a:bodyPr wrap="squar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r>
              <a:rPr lang="en-US" altLang="zh-CN" sz="2600" dirty="0" smtClean="0">
                <a:effectLst>
                  <a:glow rad="101600">
                    <a:schemeClr val="tx1">
                      <a:alpha val="60000"/>
                    </a:schemeClr>
                  </a:glow>
                  <a:outerShdw blurRad="38100" dist="38100" dir="2700000" algn="tl">
                    <a:srgbClr val="000000">
                      <a:alpha val="43137"/>
                    </a:srgbClr>
                  </a:outerShdw>
                </a:effectLst>
              </a:rPr>
              <a:t>Chance favors the prepared</a:t>
            </a:r>
            <a:endParaRPr lang="zh-CN" altLang="en-US" sz="2600" dirty="0" smtClean="0">
              <a:effectLst>
                <a:glow rad="101600">
                  <a:schemeClr val="tx1">
                    <a:alpha val="60000"/>
                  </a:schemeClr>
                </a:glow>
                <a:outerShdw blurRad="38100" dist="38100" dir="2700000" algn="tl">
                  <a:srgbClr val="000000">
                    <a:alpha val="43137"/>
                  </a:srgbClr>
                </a:outerShdw>
              </a:effectLst>
            </a:endParaRPr>
          </a:p>
        </p:txBody>
      </p:sp>
      <p:sp>
        <p:nvSpPr>
          <p:cNvPr id="23" name="TextBox 22"/>
          <p:cNvSpPr txBox="1"/>
          <p:nvPr/>
        </p:nvSpPr>
        <p:spPr>
          <a:xfrm>
            <a:off x="160553" y="279589"/>
            <a:ext cx="1130438" cy="338554"/>
          </a:xfrm>
          <a:prstGeom prst="rect">
            <a:avLst/>
          </a:prstGeom>
          <a:noFill/>
        </p:spPr>
        <p:txBody>
          <a:bodyPr wrap="none" rtlCol="0">
            <a:spAutoFit/>
          </a:bodyPr>
          <a:lstStyle/>
          <a:p>
            <a:r>
              <a:rPr lang="en-US" sz="1600" b="1" i="1" dirty="0" smtClean="0">
                <a:latin typeface="Helvetica" pitchFamily="34" charset="0"/>
                <a:cs typeface="Helvetica Neue"/>
              </a:rPr>
              <a:t>Section B</a:t>
            </a:r>
            <a:endParaRPr lang="en-US" sz="1600" b="1" i="1" dirty="0">
              <a:latin typeface="Helvetica" pitchFamily="34" charset="0"/>
              <a:cs typeface="Helvetica Neue"/>
            </a:endParaRPr>
          </a:p>
        </p:txBody>
      </p:sp>
      <p:pic>
        <p:nvPicPr>
          <p:cNvPr id="13" name="图片 12" descr="u=3543548885,1515250318&amp;fm=21&amp;gp=0.jpg"/>
          <p:cNvPicPr>
            <a:picLocks noChangeAspect="1"/>
          </p:cNvPicPr>
          <p:nvPr/>
        </p:nvPicPr>
        <p:blipFill>
          <a:blip r:embed="rId1" cstate="print"/>
          <a:stretch>
            <a:fillRect/>
          </a:stretch>
        </p:blipFill>
        <p:spPr>
          <a:xfrm>
            <a:off x="3045131" y="1726463"/>
            <a:ext cx="2875279" cy="1916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descr="u=2596396190,234320483&amp;fm=21&amp;gp=0.jpg"/>
          <p:cNvPicPr>
            <a:picLocks noChangeAspect="1"/>
          </p:cNvPicPr>
          <p:nvPr/>
        </p:nvPicPr>
        <p:blipFill>
          <a:blip r:embed="rId2" cstate="print"/>
          <a:stretch>
            <a:fillRect/>
          </a:stretch>
        </p:blipFill>
        <p:spPr>
          <a:xfrm>
            <a:off x="6006811" y="1726464"/>
            <a:ext cx="2984779" cy="1916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2" descr="D:\找图\新视野读写3\新视野读写3册 大图原图\新视野大学英语（第三版）读写教程3 84049441.jpg"/>
          <p:cNvPicPr>
            <a:picLocks noChangeAspect="1" noChangeArrowheads="1"/>
          </p:cNvPicPr>
          <p:nvPr/>
        </p:nvPicPr>
        <p:blipFill>
          <a:blip r:embed="rId3" cstate="print"/>
          <a:srcRect/>
          <a:stretch>
            <a:fillRect/>
          </a:stretch>
        </p:blipFill>
        <p:spPr bwMode="auto">
          <a:xfrm>
            <a:off x="71406" y="1739629"/>
            <a:ext cx="2899280" cy="1903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Helvetic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24071</Words>
  <Application>WPS 演示</Application>
  <PresentationFormat>全屏显示(4:3)</PresentationFormat>
  <Paragraphs>1112</Paragraphs>
  <Slides>91</Slides>
  <Notes>57</Notes>
  <HiddenSlides>0</HiddenSlides>
  <MMClips>1</MMClips>
  <ScaleCrop>false</ScaleCrop>
  <HeadingPairs>
    <vt:vector size="6" baseType="variant">
      <vt:variant>
        <vt:lpstr>已用的字体</vt:lpstr>
      </vt:variant>
      <vt:variant>
        <vt:i4>31</vt:i4>
      </vt:variant>
      <vt:variant>
        <vt:lpstr>主题</vt:lpstr>
      </vt:variant>
      <vt:variant>
        <vt:i4>10</vt:i4>
      </vt:variant>
      <vt:variant>
        <vt:lpstr>幻灯片标题</vt:lpstr>
      </vt:variant>
      <vt:variant>
        <vt:i4>91</vt:i4>
      </vt:variant>
    </vt:vector>
  </HeadingPairs>
  <TitlesOfParts>
    <vt:vector size="132" baseType="lpstr">
      <vt:lpstr>Arial</vt:lpstr>
      <vt:lpstr>宋体</vt:lpstr>
      <vt:lpstr>Wingdings</vt:lpstr>
      <vt:lpstr>Helvetica</vt:lpstr>
      <vt:lpstr>Helvetica</vt:lpstr>
      <vt:lpstr>方正大黑简体</vt:lpstr>
      <vt:lpstr>Arial Unicode MS</vt:lpstr>
      <vt:lpstr>Helvetica Neue</vt:lpstr>
      <vt:lpstr>Gulim</vt:lpstr>
      <vt:lpstr>Comic Sans MS</vt:lpstr>
      <vt:lpstr>Cooper Black</vt:lpstr>
      <vt:lpstr>Times New Roman</vt:lpstr>
      <vt:lpstr>Cooper Black</vt:lpstr>
      <vt:lpstr>Haettenschweiler</vt:lpstr>
      <vt:lpstr>Cambria Math</vt:lpstr>
      <vt:lpstr>Tempus Sans ITC</vt:lpstr>
      <vt:lpstr>楷体_GB2312</vt:lpstr>
      <vt:lpstr>Calibri</vt:lpstr>
      <vt:lpstr>黑体</vt:lpstr>
      <vt:lpstr>微软雅黑</vt:lpstr>
      <vt:lpstr>Helvetica Neue Black Condensed</vt:lpstr>
      <vt:lpstr>华文楷体</vt:lpstr>
      <vt:lpstr>华文行楷</vt:lpstr>
      <vt:lpstr>Wingdings</vt:lpstr>
      <vt:lpstr>楷体_GB2312</vt:lpstr>
      <vt:lpstr>PMingLiU</vt:lpstr>
      <vt:lpstr>华文新魏</vt:lpstr>
      <vt:lpstr>楷体</vt:lpstr>
      <vt:lpstr>Calibri</vt:lpstr>
      <vt:lpstr>华文彩云</vt:lpstr>
      <vt:lpstr>Segoe Print</vt:lpstr>
      <vt:lpstr>Office 主题</vt:lpstr>
      <vt:lpstr>1_Office 主题</vt:lpstr>
      <vt:lpstr>2_Office 主题</vt:lpstr>
      <vt:lpstr>3_Office 主题</vt:lpstr>
      <vt:lpstr>4_Office 主题</vt:lpstr>
      <vt:lpstr>5_Office 主题</vt:lpstr>
      <vt:lpstr>8_Office 主题</vt:lpstr>
      <vt:lpstr>9_Office 主题</vt:lpstr>
      <vt:lpstr>10_Office 主题</vt:lpstr>
      <vt:lpstr>6_Office 主题</vt:lpstr>
      <vt:lpstr>Section B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zhangya</dc:creator>
  <cp:lastModifiedBy>yj</cp:lastModifiedBy>
  <cp:revision>731</cp:revision>
  <dcterms:created xsi:type="dcterms:W3CDTF">2017-02-16T00:09:10Z</dcterms:created>
  <dcterms:modified xsi:type="dcterms:W3CDTF">2017-02-16T00:50:32Z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